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71" r:id="rId8"/>
    <p:sldId id="263" r:id="rId9"/>
    <p:sldId id="265" r:id="rId10"/>
    <p:sldId id="266" r:id="rId11"/>
    <p:sldId id="267" r:id="rId12"/>
    <p:sldId id="262" r:id="rId13"/>
    <p:sldId id="268" r:id="rId14"/>
    <p:sldId id="269" r:id="rId15"/>
    <p:sldId id="270" r:id="rId16"/>
    <p:sldId id="264" r:id="rId17"/>
    <p:sldId id="272" r:id="rId18"/>
    <p:sldId id="273" r:id="rId19"/>
    <p:sldId id="274" r:id="rId20"/>
    <p:sldId id="282" r:id="rId21"/>
    <p:sldId id="275" r:id="rId22"/>
    <p:sldId id="277" r:id="rId23"/>
    <p:sldId id="279" r:id="rId24"/>
    <p:sldId id="280" r:id="rId25"/>
    <p:sldId id="278" r:id="rId26"/>
    <p:sldId id="281" r:id="rId27"/>
    <p:sldId id="283" r:id="rId28"/>
    <p:sldId id="284" r:id="rId29"/>
    <p:sldId id="276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28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44FD-B585-4086-B654-DC10B485A519}" type="datetimeFigureOut">
              <a:rPr lang="en-US" smtClean="0"/>
              <a:t>12/4/2013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257F-8CCF-4DAC-B3DF-602FD0AFB35B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44FD-B585-4086-B654-DC10B485A519}" type="datetimeFigureOut">
              <a:rPr lang="en-US" smtClean="0"/>
              <a:t>12/4/2013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257F-8CCF-4DAC-B3DF-602FD0AFB3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44FD-B585-4086-B654-DC10B485A519}" type="datetimeFigureOut">
              <a:rPr lang="en-US" smtClean="0"/>
              <a:t>12/4/2013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257F-8CCF-4DAC-B3DF-602FD0AFB3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44FD-B585-4086-B654-DC10B485A519}" type="datetimeFigureOut">
              <a:rPr lang="en-US" smtClean="0"/>
              <a:t>12/4/2013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257F-8CCF-4DAC-B3DF-602FD0AFB3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44FD-B585-4086-B654-DC10B485A519}" type="datetimeFigureOut">
              <a:rPr lang="en-US" smtClean="0"/>
              <a:t>12/4/2013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257F-8CCF-4DAC-B3DF-602FD0AFB35B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44FD-B585-4086-B654-DC10B485A519}" type="datetimeFigureOut">
              <a:rPr lang="en-US" smtClean="0"/>
              <a:t>12/4/2013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257F-8CCF-4DAC-B3DF-602FD0AFB3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44FD-B585-4086-B654-DC10B485A519}" type="datetimeFigureOut">
              <a:rPr lang="en-US" smtClean="0"/>
              <a:t>12/4/2013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257F-8CCF-4DAC-B3DF-602FD0AFB3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44FD-B585-4086-B654-DC10B485A519}" type="datetimeFigureOut">
              <a:rPr lang="en-US" smtClean="0"/>
              <a:t>12/4/2013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257F-8CCF-4DAC-B3DF-602FD0AFB3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44FD-B585-4086-B654-DC10B485A519}" type="datetimeFigureOut">
              <a:rPr lang="en-US" smtClean="0"/>
              <a:t>12/4/2013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257F-8CCF-4DAC-B3DF-602FD0AFB3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44FD-B585-4086-B654-DC10B485A519}" type="datetimeFigureOut">
              <a:rPr lang="en-US" smtClean="0"/>
              <a:t>12/4/2013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257F-8CCF-4DAC-B3DF-602FD0AFB3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44FD-B585-4086-B654-DC10B485A519}" type="datetimeFigureOut">
              <a:rPr lang="en-US" smtClean="0"/>
              <a:t>12/4/2013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EBA257F-8CCF-4DAC-B3DF-602FD0AFB35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2E44FD-B585-4086-B654-DC10B485A519}" type="datetimeFigureOut">
              <a:rPr lang="en-US" smtClean="0"/>
              <a:t>12/4/2013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BA257F-8CCF-4DAC-B3DF-602FD0AFB35B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bi.nlm.nih.gov/pubmed/2410188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Causal diagrams, the placebo effect, and the expectation effect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10000"/>
            <a:ext cx="7854696" cy="17526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dirty="0" smtClean="0"/>
              <a:t>Eyal Shahar, MD, MPH</a:t>
            </a:r>
          </a:p>
          <a:p>
            <a:pPr algn="ctr"/>
            <a:r>
              <a:rPr lang="en-US" dirty="0" smtClean="0"/>
              <a:t>Professor</a:t>
            </a:r>
          </a:p>
          <a:p>
            <a:pPr algn="ctr"/>
            <a:r>
              <a:rPr lang="en-US" dirty="0" smtClean="0"/>
              <a:t>(</a:t>
            </a:r>
            <a:r>
              <a:rPr lang="en-US" dirty="0"/>
              <a:t>c</a:t>
            </a:r>
            <a:r>
              <a:rPr lang="en-US" dirty="0" smtClean="0"/>
              <a:t>redit to Doron Shahar, </a:t>
            </a:r>
            <a:r>
              <a:rPr lang="en-US" dirty="0" smtClean="0"/>
              <a:t>BS)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December 5,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What is “placebo”?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+mj-lt"/>
              </a:rPr>
              <a:t>“An inert/inactive/ineffective treatment”</a:t>
            </a:r>
          </a:p>
          <a:p>
            <a:endParaRPr lang="en-US" sz="3200" dirty="0" smtClean="0">
              <a:latin typeface="+mj-lt"/>
            </a:endParaRPr>
          </a:p>
          <a:p>
            <a:pPr lvl="1"/>
            <a:r>
              <a:rPr lang="en-US" sz="3000" dirty="0" smtClean="0">
                <a:latin typeface="+mj-lt"/>
              </a:rPr>
              <a:t>Really?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smtClean="0">
                <a:latin typeface="+mj-lt"/>
              </a:rPr>
              <a:t>How do you know, in advance, that </a:t>
            </a:r>
            <a:r>
              <a:rPr lang="en-US" sz="3000" smtClean="0">
                <a:latin typeface="+mj-lt"/>
              </a:rPr>
              <a:t>something doesn’t </a:t>
            </a:r>
            <a:r>
              <a:rPr lang="en-US" sz="3000" dirty="0" smtClean="0">
                <a:latin typeface="+mj-lt"/>
              </a:rPr>
              <a:t>have an effect?</a:t>
            </a:r>
          </a:p>
          <a:p>
            <a:pPr lvl="1"/>
            <a:r>
              <a:rPr lang="en-US" sz="3000" dirty="0" smtClean="0">
                <a:latin typeface="+mj-lt"/>
              </a:rPr>
              <a:t>And what about the “placebo effect”?</a:t>
            </a:r>
          </a:p>
          <a:p>
            <a:pPr lvl="1"/>
            <a:r>
              <a:rPr lang="en-US" sz="3000" dirty="0" smtClean="0">
                <a:latin typeface="+mj-lt"/>
              </a:rPr>
              <a:t>Can’t depict in a diagram</a:t>
            </a:r>
          </a:p>
          <a:p>
            <a:pPr lvl="1"/>
            <a:r>
              <a:rPr lang="en-US" sz="3000" dirty="0" smtClean="0">
                <a:latin typeface="+mj-lt"/>
              </a:rPr>
              <a:t>Not rigorous enough for science</a:t>
            </a:r>
          </a:p>
        </p:txBody>
      </p:sp>
    </p:spTree>
    <p:extLst>
      <p:ext uri="{BB962C8B-B14F-4D97-AF65-F5344CB8AC3E}">
        <p14:creationId xmlns:p14="http://schemas.microsoft.com/office/powerpoint/2010/main" val="151876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What is “placebo”?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+mj-lt"/>
              </a:rPr>
              <a:t>“A treatment that </a:t>
            </a:r>
            <a:r>
              <a:rPr lang="en-US" sz="3200" u="sng" dirty="0" smtClean="0">
                <a:latin typeface="+mj-lt"/>
              </a:rPr>
              <a:t>on its own</a:t>
            </a:r>
            <a:r>
              <a:rPr lang="en-US" sz="3200" dirty="0" smtClean="0">
                <a:latin typeface="+mj-lt"/>
              </a:rPr>
              <a:t> has no beneficial effect”</a:t>
            </a:r>
          </a:p>
          <a:p>
            <a:endParaRPr lang="en-US" sz="3200" dirty="0" smtClean="0">
              <a:latin typeface="+mj-lt"/>
            </a:endParaRPr>
          </a:p>
          <a:p>
            <a:pPr lvl="1"/>
            <a:r>
              <a:rPr lang="en-US" sz="3000" dirty="0" smtClean="0">
                <a:latin typeface="+mj-lt"/>
              </a:rPr>
              <a:t>What exactly is “on its own”?</a:t>
            </a:r>
          </a:p>
          <a:p>
            <a:pPr lvl="1"/>
            <a:r>
              <a:rPr lang="en-US" sz="3000" dirty="0" smtClean="0">
                <a:latin typeface="+mj-lt"/>
              </a:rPr>
              <a:t>Can’t depict in a diagram</a:t>
            </a:r>
          </a:p>
          <a:p>
            <a:pPr lvl="1"/>
            <a:r>
              <a:rPr lang="en-US" sz="3000" dirty="0" smtClean="0">
                <a:latin typeface="+mj-lt"/>
              </a:rPr>
              <a:t>Not rigorous enough for science</a:t>
            </a:r>
          </a:p>
        </p:txBody>
      </p:sp>
    </p:spTree>
    <p:extLst>
      <p:ext uri="{BB962C8B-B14F-4D97-AF65-F5344CB8AC3E}">
        <p14:creationId xmlns:p14="http://schemas.microsoft.com/office/powerpoint/2010/main" val="267210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Placebo: a possible definition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2087880"/>
            <a:ext cx="8229600" cy="438912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latin typeface="+mj-lt"/>
              </a:rPr>
              <a:t>“A </a:t>
            </a:r>
            <a:r>
              <a:rPr lang="en-US" sz="3200" dirty="0">
                <a:latin typeface="+mj-lt"/>
              </a:rPr>
              <a:t>treatment is called placebo if the effect of that treatment (versus no treatment) is null when the patient has no particular expectation about the </a:t>
            </a:r>
            <a:r>
              <a:rPr lang="en-US" sz="3200" dirty="0" smtClean="0">
                <a:latin typeface="+mj-lt"/>
              </a:rPr>
              <a:t>outcome.” </a:t>
            </a:r>
            <a:endParaRPr lang="en-US" sz="3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9682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t</a:t>
            </a:r>
            <a:r>
              <a:rPr lang="en-US" i="1" baseline="-25000" dirty="0" smtClean="0"/>
              <a:t>0</a:t>
            </a:r>
            <a:r>
              <a:rPr lang="en-US" dirty="0" smtClean="0"/>
              <a:t> below (a value of </a:t>
            </a:r>
            <a:r>
              <a:rPr lang="en-US" i="1" dirty="0" smtClean="0"/>
              <a:t>T</a:t>
            </a:r>
            <a:r>
              <a:rPr lang="en-US" i="1" baseline="-25000" dirty="0" smtClean="0"/>
              <a:t>TAKEN</a:t>
            </a:r>
            <a:r>
              <a:rPr lang="en-US" dirty="0" smtClean="0"/>
              <a:t>) is “placebo”</a:t>
            </a:r>
            <a:endParaRPr lang="en-US" i="1" baseline="-25000" dirty="0"/>
          </a:p>
        </p:txBody>
      </p:sp>
      <p:sp>
        <p:nvSpPr>
          <p:cNvPr id="3" name="Text Box 88"/>
          <p:cNvSpPr txBox="1">
            <a:spLocks noChangeArrowheads="1"/>
          </p:cNvSpPr>
          <p:nvPr/>
        </p:nvSpPr>
        <p:spPr bwMode="auto">
          <a:xfrm>
            <a:off x="1219200" y="4333875"/>
            <a:ext cx="11398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T</a:t>
            </a:r>
            <a:r>
              <a:rPr lang="en-US" altLang="en-US" i="1" baseline="-25000" dirty="0"/>
              <a:t>OFFERED</a:t>
            </a:r>
          </a:p>
        </p:txBody>
      </p:sp>
      <p:sp>
        <p:nvSpPr>
          <p:cNvPr id="4" name="Text Box 91"/>
          <p:cNvSpPr txBox="1">
            <a:spLocks noChangeArrowheads="1"/>
          </p:cNvSpPr>
          <p:nvPr/>
        </p:nvSpPr>
        <p:spPr bwMode="auto">
          <a:xfrm>
            <a:off x="3303587" y="4333875"/>
            <a:ext cx="8223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T</a:t>
            </a:r>
            <a:r>
              <a:rPr lang="en-US" altLang="en-US" i="1" baseline="-25000" dirty="0"/>
              <a:t>TAKEN</a:t>
            </a:r>
          </a:p>
        </p:txBody>
      </p:sp>
      <p:sp>
        <p:nvSpPr>
          <p:cNvPr id="5" name="Text Box 92"/>
          <p:cNvSpPr txBox="1">
            <a:spLocks noChangeArrowheads="1"/>
          </p:cNvSpPr>
          <p:nvPr/>
        </p:nvSpPr>
        <p:spPr bwMode="auto">
          <a:xfrm>
            <a:off x="7053262" y="4303713"/>
            <a:ext cx="6699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D=d</a:t>
            </a:r>
            <a:endParaRPr lang="en-US" altLang="en-US" sz="2000" i="1" dirty="0">
              <a:latin typeface="Times New Roman" pitchFamily="18" charset="0"/>
            </a:endParaRPr>
          </a:p>
        </p:txBody>
      </p:sp>
      <p:sp>
        <p:nvSpPr>
          <p:cNvPr id="6" name="Text Box 94"/>
          <p:cNvSpPr txBox="1">
            <a:spLocks noChangeArrowheads="1"/>
          </p:cNvSpPr>
          <p:nvPr/>
        </p:nvSpPr>
        <p:spPr bwMode="auto">
          <a:xfrm>
            <a:off x="3289300" y="2743200"/>
            <a:ext cx="3683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E</a:t>
            </a:r>
            <a:endParaRPr lang="en-US" altLang="en-US" i="1" baseline="-25000" dirty="0"/>
          </a:p>
        </p:txBody>
      </p:sp>
      <p:sp>
        <p:nvSpPr>
          <p:cNvPr id="7" name="Line 101"/>
          <p:cNvSpPr>
            <a:spLocks noChangeShapeType="1"/>
          </p:cNvSpPr>
          <p:nvPr/>
        </p:nvSpPr>
        <p:spPr bwMode="auto">
          <a:xfrm flipV="1">
            <a:off x="3836987" y="4462463"/>
            <a:ext cx="3216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" name="Line 103"/>
          <p:cNvSpPr>
            <a:spLocks noChangeShapeType="1"/>
          </p:cNvSpPr>
          <p:nvPr/>
        </p:nvSpPr>
        <p:spPr bwMode="auto">
          <a:xfrm>
            <a:off x="3648075" y="2982913"/>
            <a:ext cx="3444875" cy="1384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" name="Line 97"/>
          <p:cNvSpPr>
            <a:spLocks noChangeShapeType="1"/>
          </p:cNvSpPr>
          <p:nvPr/>
        </p:nvSpPr>
        <p:spPr bwMode="auto">
          <a:xfrm flipV="1">
            <a:off x="1600200" y="3054350"/>
            <a:ext cx="1657350" cy="1301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" name="TextBox 17"/>
          <p:cNvSpPr txBox="1">
            <a:spLocks noChangeArrowheads="1"/>
          </p:cNvSpPr>
          <p:nvPr/>
        </p:nvSpPr>
        <p:spPr bwMode="auto">
          <a:xfrm rot="1395971">
            <a:off x="5049837" y="3317875"/>
            <a:ext cx="3571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600" i="1" dirty="0"/>
              <a:t>t</a:t>
            </a:r>
            <a:endParaRPr lang="en-US" altLang="en-US" sz="1600" i="1" baseline="30000" dirty="0"/>
          </a:p>
        </p:txBody>
      </p:sp>
      <p:sp>
        <p:nvSpPr>
          <p:cNvPr id="11" name="TextBox 17"/>
          <p:cNvSpPr txBox="1">
            <a:spLocks noChangeArrowheads="1"/>
          </p:cNvSpPr>
          <p:nvPr/>
        </p:nvSpPr>
        <p:spPr bwMode="auto">
          <a:xfrm>
            <a:off x="4191000" y="4164013"/>
            <a:ext cx="24939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600" i="1" dirty="0"/>
              <a:t>E=indifference: </a:t>
            </a:r>
            <a:r>
              <a:rPr lang="en-US" altLang="en-US" sz="1600" dirty="0"/>
              <a:t>null effect</a:t>
            </a:r>
          </a:p>
          <a:p>
            <a:pPr eaLnBrk="1" hangingPunct="1"/>
            <a:r>
              <a:rPr lang="en-US" altLang="en-US" sz="1600" dirty="0"/>
              <a:t>        </a:t>
            </a:r>
            <a:r>
              <a:rPr lang="en-US" altLang="en-US" sz="1600" i="1" dirty="0"/>
              <a:t>t</a:t>
            </a:r>
            <a:r>
              <a:rPr lang="en-US" altLang="en-US" sz="1600" i="1" baseline="-25000" dirty="0"/>
              <a:t>0</a:t>
            </a:r>
            <a:r>
              <a:rPr lang="en-US" altLang="en-US" sz="1600" i="1" dirty="0"/>
              <a:t> vs. nothing </a:t>
            </a:r>
            <a:endParaRPr lang="en-US" altLang="en-US" sz="1600" i="1" baseline="30000" dirty="0"/>
          </a:p>
        </p:txBody>
      </p:sp>
      <p:sp>
        <p:nvSpPr>
          <p:cNvPr id="12" name="Freeform 6"/>
          <p:cNvSpPr>
            <a:spLocks/>
          </p:cNvSpPr>
          <p:nvPr/>
        </p:nvSpPr>
        <p:spPr bwMode="auto">
          <a:xfrm>
            <a:off x="1600200" y="4703763"/>
            <a:ext cx="5453062" cy="782637"/>
          </a:xfrm>
          <a:custGeom>
            <a:avLst/>
            <a:gdLst>
              <a:gd name="T0" fmla="*/ 0 w 3293706"/>
              <a:gd name="T1" fmla="*/ 0 h 1884783"/>
              <a:gd name="T2" fmla="*/ 2147483647 w 3293706"/>
              <a:gd name="T3" fmla="*/ 15912680 h 1884783"/>
              <a:gd name="T4" fmla="*/ 2147483647 w 3293706"/>
              <a:gd name="T5" fmla="*/ 0 h 188478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293706" h="1884783">
                <a:moveTo>
                  <a:pt x="0" y="0"/>
                </a:moveTo>
                <a:cubicBezTo>
                  <a:pt x="593271" y="942391"/>
                  <a:pt x="1186543" y="1884783"/>
                  <a:pt x="1735494" y="1884783"/>
                </a:cubicBezTo>
                <a:cubicBezTo>
                  <a:pt x="2284445" y="1884783"/>
                  <a:pt x="2789075" y="942391"/>
                  <a:pt x="3293706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3" name="Line 97"/>
          <p:cNvSpPr>
            <a:spLocks noChangeShapeType="1"/>
          </p:cNvSpPr>
          <p:nvPr/>
        </p:nvSpPr>
        <p:spPr bwMode="auto">
          <a:xfrm>
            <a:off x="1789112" y="4449763"/>
            <a:ext cx="15636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6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5088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So, what is the desired definition of placebo?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2468880"/>
            <a:ext cx="8229600" cy="438912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latin typeface="+mj-lt"/>
              </a:rPr>
              <a:t>Who cares?</a:t>
            </a:r>
          </a:p>
          <a:p>
            <a:r>
              <a:rPr lang="en-US" sz="3200" dirty="0" smtClean="0">
                <a:latin typeface="+mj-lt"/>
              </a:rPr>
              <a:t>Definitions are much less important than we tend to think</a:t>
            </a:r>
          </a:p>
          <a:p>
            <a:r>
              <a:rPr lang="en-US" sz="3200" dirty="0" smtClean="0">
                <a:latin typeface="+mj-lt"/>
              </a:rPr>
              <a:t>We don’t really need the term to acquire knowledge</a:t>
            </a:r>
            <a:endParaRPr lang="en-US" sz="3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6486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Outline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+mj-lt"/>
              </a:rPr>
              <a:t>Principles of causal diagrams</a:t>
            </a:r>
          </a:p>
          <a:p>
            <a:r>
              <a:rPr lang="en-US" sz="3200" dirty="0" smtClean="0">
                <a:latin typeface="+mj-lt"/>
              </a:rPr>
              <a:t>What is “placebo”?</a:t>
            </a:r>
          </a:p>
          <a:p>
            <a:r>
              <a:rPr lang="en-US" sz="3200" b="1" dirty="0" smtClean="0">
                <a:latin typeface="+mj-lt"/>
              </a:rPr>
              <a:t>What is the “placebo effect”?</a:t>
            </a:r>
          </a:p>
          <a:p>
            <a:r>
              <a:rPr lang="en-US" sz="3200" dirty="0" smtClean="0">
                <a:latin typeface="+mj-lt"/>
              </a:rPr>
              <a:t>The expectation effect rather than the placebo effect</a:t>
            </a:r>
          </a:p>
          <a:p>
            <a:r>
              <a:rPr lang="en-US" sz="3200" dirty="0" smtClean="0">
                <a:latin typeface="+mj-lt"/>
              </a:rPr>
              <a:t>Previous study designs</a:t>
            </a:r>
          </a:p>
          <a:p>
            <a:r>
              <a:rPr lang="en-US" sz="3200" dirty="0" smtClean="0">
                <a:latin typeface="+mj-lt"/>
              </a:rPr>
              <a:t>Suggested study design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2190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placebo effect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latin typeface="+mj-lt"/>
              </a:rPr>
              <a:t>At least 6 definitions</a:t>
            </a:r>
          </a:p>
          <a:p>
            <a:r>
              <a:rPr lang="en-US" sz="3200" dirty="0" smtClean="0">
                <a:latin typeface="+mj-lt"/>
              </a:rPr>
              <a:t>All are clear (for a change…)</a:t>
            </a:r>
          </a:p>
          <a:p>
            <a:r>
              <a:rPr lang="en-US" sz="3200" dirty="0" smtClean="0">
                <a:latin typeface="+mj-lt"/>
              </a:rPr>
              <a:t>Can be depicted in a causal diagram</a:t>
            </a:r>
          </a:p>
          <a:p>
            <a:r>
              <a:rPr lang="en-US" sz="3200" dirty="0" smtClean="0">
                <a:latin typeface="+mj-lt"/>
              </a:rPr>
              <a:t>Some refer to placebo</a:t>
            </a:r>
          </a:p>
          <a:p>
            <a:pPr lvl="1"/>
            <a:r>
              <a:rPr lang="en-US" sz="3000" dirty="0" smtClean="0">
                <a:latin typeface="+mj-lt"/>
              </a:rPr>
              <a:t>Which requires a clear definition of placebo…</a:t>
            </a:r>
          </a:p>
          <a:p>
            <a:r>
              <a:rPr lang="en-US" sz="3200" dirty="0" smtClean="0">
                <a:latin typeface="+mj-lt"/>
              </a:rPr>
              <a:t>Some do not refer to placebo at all!</a:t>
            </a:r>
          </a:p>
          <a:p>
            <a:r>
              <a:rPr lang="en-US" sz="3200" dirty="0" smtClean="0">
                <a:latin typeface="+mj-lt"/>
              </a:rPr>
              <a:t>Can be organized in two groups</a:t>
            </a:r>
          </a:p>
          <a:p>
            <a:endParaRPr lang="en-US" sz="32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5257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3058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Group 1: </a:t>
            </a:r>
            <a:br>
              <a:rPr lang="en-US" sz="3200" dirty="0" smtClean="0"/>
            </a:br>
            <a:r>
              <a:rPr lang="en-US" sz="3200" dirty="0" smtClean="0"/>
              <a:t>Some effect of a treatment variable on some value of the outcome variable</a:t>
            </a:r>
            <a:endParaRPr lang="en-US" sz="3200" dirty="0"/>
          </a:p>
        </p:txBody>
      </p:sp>
      <p:sp>
        <p:nvSpPr>
          <p:cNvPr id="4" name="Text Box 91"/>
          <p:cNvSpPr txBox="1">
            <a:spLocks noChangeArrowheads="1"/>
          </p:cNvSpPr>
          <p:nvPr/>
        </p:nvSpPr>
        <p:spPr bwMode="auto">
          <a:xfrm>
            <a:off x="2736850" y="2236787"/>
            <a:ext cx="8223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T</a:t>
            </a:r>
            <a:r>
              <a:rPr lang="en-US" altLang="en-US" i="1" baseline="-25000" dirty="0"/>
              <a:t>TAKEN</a:t>
            </a:r>
          </a:p>
        </p:txBody>
      </p:sp>
      <p:sp>
        <p:nvSpPr>
          <p:cNvPr id="5" name="Text Box 92"/>
          <p:cNvSpPr txBox="1">
            <a:spLocks noChangeArrowheads="1"/>
          </p:cNvSpPr>
          <p:nvPr/>
        </p:nvSpPr>
        <p:spPr bwMode="auto">
          <a:xfrm>
            <a:off x="5575300" y="2247900"/>
            <a:ext cx="6699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D=d</a:t>
            </a:r>
            <a:endParaRPr lang="en-US" altLang="en-US" sz="2000" i="1" dirty="0">
              <a:latin typeface="Times New Roman" pitchFamily="18" charset="0"/>
            </a:endParaRPr>
          </a:p>
        </p:txBody>
      </p:sp>
      <p:sp>
        <p:nvSpPr>
          <p:cNvPr id="6" name="Text Box 94"/>
          <p:cNvSpPr txBox="1">
            <a:spLocks noChangeArrowheads="1"/>
          </p:cNvSpPr>
          <p:nvPr/>
        </p:nvSpPr>
        <p:spPr bwMode="auto">
          <a:xfrm>
            <a:off x="2740025" y="3554413"/>
            <a:ext cx="3683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E</a:t>
            </a:r>
            <a:endParaRPr lang="en-US" altLang="en-US" i="1" baseline="-25000" dirty="0"/>
          </a:p>
        </p:txBody>
      </p:sp>
      <p:sp>
        <p:nvSpPr>
          <p:cNvPr id="7" name="Line 97"/>
          <p:cNvSpPr>
            <a:spLocks noChangeShapeType="1"/>
          </p:cNvSpPr>
          <p:nvPr/>
        </p:nvSpPr>
        <p:spPr bwMode="auto">
          <a:xfrm flipV="1">
            <a:off x="3554413" y="2446337"/>
            <a:ext cx="203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" name="TextBox 17"/>
          <p:cNvSpPr txBox="1">
            <a:spLocks noChangeArrowheads="1"/>
          </p:cNvSpPr>
          <p:nvPr/>
        </p:nvSpPr>
        <p:spPr bwMode="auto">
          <a:xfrm>
            <a:off x="3554413" y="2405062"/>
            <a:ext cx="20097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600" i="1" dirty="0"/>
              <a:t>placebo vs. nothing </a:t>
            </a:r>
            <a:endParaRPr lang="en-US" altLang="en-US" sz="1600" i="1" baseline="30000" dirty="0"/>
          </a:p>
        </p:txBody>
      </p:sp>
      <p:sp>
        <p:nvSpPr>
          <p:cNvPr id="9" name="Text Box 91"/>
          <p:cNvSpPr txBox="1">
            <a:spLocks noChangeArrowheads="1"/>
          </p:cNvSpPr>
          <p:nvPr/>
        </p:nvSpPr>
        <p:spPr bwMode="auto">
          <a:xfrm>
            <a:off x="2740025" y="4371975"/>
            <a:ext cx="8223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T</a:t>
            </a:r>
            <a:r>
              <a:rPr lang="en-US" altLang="en-US" i="1" baseline="-25000" dirty="0"/>
              <a:t>TAKEN</a:t>
            </a:r>
          </a:p>
        </p:txBody>
      </p:sp>
      <p:sp>
        <p:nvSpPr>
          <p:cNvPr id="10" name="Text Box 92"/>
          <p:cNvSpPr txBox="1">
            <a:spLocks noChangeArrowheads="1"/>
          </p:cNvSpPr>
          <p:nvPr/>
        </p:nvSpPr>
        <p:spPr bwMode="auto">
          <a:xfrm>
            <a:off x="5578475" y="4356100"/>
            <a:ext cx="6699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D=d</a:t>
            </a:r>
            <a:endParaRPr lang="en-US" altLang="en-US" sz="2000" i="1" dirty="0">
              <a:latin typeface="Times New Roman" pitchFamily="18" charset="0"/>
            </a:endParaRPr>
          </a:p>
        </p:txBody>
      </p:sp>
      <p:sp>
        <p:nvSpPr>
          <p:cNvPr id="11" name="Line 97"/>
          <p:cNvSpPr>
            <a:spLocks noChangeShapeType="1"/>
          </p:cNvSpPr>
          <p:nvPr/>
        </p:nvSpPr>
        <p:spPr bwMode="auto">
          <a:xfrm flipV="1">
            <a:off x="3557588" y="4581525"/>
            <a:ext cx="20367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" name="TextBox 17"/>
          <p:cNvSpPr txBox="1">
            <a:spLocks noChangeArrowheads="1"/>
          </p:cNvSpPr>
          <p:nvPr/>
        </p:nvSpPr>
        <p:spPr bwMode="auto">
          <a:xfrm>
            <a:off x="3557588" y="4286250"/>
            <a:ext cx="2008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600" i="1" dirty="0"/>
              <a:t>           E = e</a:t>
            </a:r>
          </a:p>
          <a:p>
            <a:pPr eaLnBrk="1" hangingPunct="1"/>
            <a:r>
              <a:rPr lang="en-US" altLang="en-US" sz="1600" i="1" dirty="0"/>
              <a:t>placebo vs. nothing </a:t>
            </a:r>
            <a:endParaRPr lang="en-US" altLang="en-US" sz="1600" i="1" baseline="30000" dirty="0"/>
          </a:p>
        </p:txBody>
      </p:sp>
      <p:cxnSp>
        <p:nvCxnSpPr>
          <p:cNvPr id="13" name="Straight Arrow Connector 2"/>
          <p:cNvCxnSpPr>
            <a:cxnSpLocks noChangeShapeType="1"/>
          </p:cNvCxnSpPr>
          <p:nvPr/>
        </p:nvCxnSpPr>
        <p:spPr bwMode="auto">
          <a:xfrm>
            <a:off x="3108325" y="3784600"/>
            <a:ext cx="2486025" cy="6175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 Box 92"/>
          <p:cNvSpPr txBox="1">
            <a:spLocks noChangeArrowheads="1"/>
          </p:cNvSpPr>
          <p:nvPr/>
        </p:nvSpPr>
        <p:spPr bwMode="auto">
          <a:xfrm>
            <a:off x="5575300" y="5791200"/>
            <a:ext cx="6699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D=d</a:t>
            </a:r>
            <a:endParaRPr lang="en-US" altLang="en-US" sz="2000" i="1" dirty="0">
              <a:latin typeface="Times New Roman" pitchFamily="18" charset="0"/>
            </a:endParaRPr>
          </a:p>
        </p:txBody>
      </p:sp>
      <p:sp>
        <p:nvSpPr>
          <p:cNvPr id="15" name="Line 97"/>
          <p:cNvSpPr>
            <a:spLocks noChangeShapeType="1"/>
          </p:cNvSpPr>
          <p:nvPr/>
        </p:nvSpPr>
        <p:spPr bwMode="auto">
          <a:xfrm flipV="1">
            <a:off x="3554413" y="5989637"/>
            <a:ext cx="203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" name="TextBox 17"/>
          <p:cNvSpPr txBox="1">
            <a:spLocks noChangeArrowheads="1"/>
          </p:cNvSpPr>
          <p:nvPr/>
        </p:nvSpPr>
        <p:spPr bwMode="auto">
          <a:xfrm>
            <a:off x="3554413" y="5940425"/>
            <a:ext cx="20097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600" i="1" dirty="0"/>
              <a:t>placebo vs. nothing </a:t>
            </a:r>
            <a:endParaRPr lang="en-US" altLang="en-US" sz="1600" i="1" baseline="30000" dirty="0"/>
          </a:p>
        </p:txBody>
      </p:sp>
      <p:sp>
        <p:nvSpPr>
          <p:cNvPr id="17" name="Text Box 88"/>
          <p:cNvSpPr txBox="1">
            <a:spLocks noChangeArrowheads="1"/>
          </p:cNvSpPr>
          <p:nvPr/>
        </p:nvSpPr>
        <p:spPr bwMode="auto">
          <a:xfrm>
            <a:off x="2587625" y="5805487"/>
            <a:ext cx="11398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T</a:t>
            </a:r>
            <a:r>
              <a:rPr lang="en-US" altLang="en-US" i="1" baseline="-25000" dirty="0"/>
              <a:t>OFFERED</a:t>
            </a:r>
          </a:p>
        </p:txBody>
      </p:sp>
      <p:sp>
        <p:nvSpPr>
          <p:cNvPr id="20" name="Text Box 91"/>
          <p:cNvSpPr txBox="1">
            <a:spLocks noChangeArrowheads="1"/>
          </p:cNvSpPr>
          <p:nvPr/>
        </p:nvSpPr>
        <p:spPr bwMode="auto">
          <a:xfrm rot="767443">
            <a:off x="3825875" y="3659022"/>
            <a:ext cx="8223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 smtClean="0"/>
              <a:t>t</a:t>
            </a:r>
            <a:r>
              <a:rPr lang="en-US" altLang="en-US" i="1" baseline="-25000" dirty="0" smtClean="0"/>
              <a:t>TAKEN</a:t>
            </a:r>
            <a:endParaRPr lang="en-US" altLang="en-US" i="1" baseline="-25000" dirty="0"/>
          </a:p>
        </p:txBody>
      </p:sp>
    </p:spTree>
    <p:extLst>
      <p:ext uri="{BB962C8B-B14F-4D97-AF65-F5344CB8AC3E}">
        <p14:creationId xmlns:p14="http://schemas.microsoft.com/office/powerpoint/2010/main" val="2464849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 animBg="1"/>
      <p:bldP spid="12" grpId="0"/>
      <p:bldP spid="14" grpId="0"/>
      <p:bldP spid="15" grpId="0" animBg="1"/>
      <p:bldP spid="16" grpId="0"/>
      <p:bldP spid="17" grpId="0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3058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Group 2: </a:t>
            </a:r>
            <a:br>
              <a:rPr lang="en-US" sz="3200" dirty="0" smtClean="0"/>
            </a:br>
            <a:r>
              <a:rPr lang="en-US" sz="3200" dirty="0" smtClean="0"/>
              <a:t>Some effect of the expectation variable on some value of the outcome variable</a:t>
            </a:r>
            <a:endParaRPr lang="en-US" sz="3200" dirty="0"/>
          </a:p>
        </p:txBody>
      </p:sp>
      <p:sp>
        <p:nvSpPr>
          <p:cNvPr id="18" name="Text Box 91"/>
          <p:cNvSpPr txBox="1">
            <a:spLocks noChangeArrowheads="1"/>
          </p:cNvSpPr>
          <p:nvPr/>
        </p:nvSpPr>
        <p:spPr bwMode="auto">
          <a:xfrm>
            <a:off x="3019425" y="1951037"/>
            <a:ext cx="4111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E</a:t>
            </a:r>
            <a:endParaRPr lang="en-US" altLang="en-US" i="1" baseline="-25000" dirty="0"/>
          </a:p>
        </p:txBody>
      </p:sp>
      <p:sp>
        <p:nvSpPr>
          <p:cNvPr id="19" name="Text Box 92"/>
          <p:cNvSpPr txBox="1">
            <a:spLocks noChangeArrowheads="1"/>
          </p:cNvSpPr>
          <p:nvPr/>
        </p:nvSpPr>
        <p:spPr bwMode="auto">
          <a:xfrm>
            <a:off x="5430837" y="1962150"/>
            <a:ext cx="6699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D=d</a:t>
            </a:r>
            <a:endParaRPr lang="en-US" altLang="en-US" sz="2000" i="1" dirty="0">
              <a:latin typeface="Times New Roman" pitchFamily="18" charset="0"/>
            </a:endParaRPr>
          </a:p>
        </p:txBody>
      </p:sp>
      <p:sp>
        <p:nvSpPr>
          <p:cNvPr id="21" name="Line 97"/>
          <p:cNvSpPr>
            <a:spLocks noChangeShapeType="1"/>
          </p:cNvSpPr>
          <p:nvPr/>
        </p:nvSpPr>
        <p:spPr bwMode="auto">
          <a:xfrm flipV="1">
            <a:off x="3409950" y="2160587"/>
            <a:ext cx="20367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2" name="Text Box 91"/>
          <p:cNvSpPr txBox="1">
            <a:spLocks noChangeArrowheads="1"/>
          </p:cNvSpPr>
          <p:nvPr/>
        </p:nvSpPr>
        <p:spPr bwMode="auto">
          <a:xfrm>
            <a:off x="3016250" y="3208337"/>
            <a:ext cx="41116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E</a:t>
            </a:r>
            <a:endParaRPr lang="en-US" altLang="en-US" i="1" baseline="-25000" dirty="0"/>
          </a:p>
        </p:txBody>
      </p:sp>
      <p:sp>
        <p:nvSpPr>
          <p:cNvPr id="23" name="Text Box 92"/>
          <p:cNvSpPr txBox="1">
            <a:spLocks noChangeArrowheads="1"/>
          </p:cNvSpPr>
          <p:nvPr/>
        </p:nvSpPr>
        <p:spPr bwMode="auto">
          <a:xfrm>
            <a:off x="5427662" y="3230562"/>
            <a:ext cx="6699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D=d</a:t>
            </a:r>
            <a:endParaRPr lang="en-US" altLang="en-US" sz="2000" i="1" dirty="0">
              <a:latin typeface="Times New Roman" pitchFamily="18" charset="0"/>
            </a:endParaRPr>
          </a:p>
        </p:txBody>
      </p:sp>
      <p:sp>
        <p:nvSpPr>
          <p:cNvPr id="24" name="Line 97"/>
          <p:cNvSpPr>
            <a:spLocks noChangeShapeType="1"/>
          </p:cNvSpPr>
          <p:nvPr/>
        </p:nvSpPr>
        <p:spPr bwMode="auto">
          <a:xfrm flipV="1">
            <a:off x="3406775" y="3417887"/>
            <a:ext cx="203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5" name="Text Box 91"/>
          <p:cNvSpPr txBox="1">
            <a:spLocks noChangeArrowheads="1"/>
          </p:cNvSpPr>
          <p:nvPr/>
        </p:nvSpPr>
        <p:spPr bwMode="auto">
          <a:xfrm>
            <a:off x="3049587" y="4051300"/>
            <a:ext cx="8223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T</a:t>
            </a:r>
            <a:r>
              <a:rPr lang="en-US" altLang="en-US" i="1" baseline="-25000" dirty="0"/>
              <a:t>TAKEN</a:t>
            </a:r>
          </a:p>
        </p:txBody>
      </p:sp>
      <p:cxnSp>
        <p:nvCxnSpPr>
          <p:cNvPr id="26" name="Straight Arrow Connector 8"/>
          <p:cNvCxnSpPr>
            <a:cxnSpLocks noChangeShapeType="1"/>
          </p:cNvCxnSpPr>
          <p:nvPr/>
        </p:nvCxnSpPr>
        <p:spPr bwMode="auto">
          <a:xfrm flipV="1">
            <a:off x="3735387" y="3560762"/>
            <a:ext cx="1681163" cy="6207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 Box 91"/>
          <p:cNvSpPr txBox="1">
            <a:spLocks noChangeArrowheads="1"/>
          </p:cNvSpPr>
          <p:nvPr/>
        </p:nvSpPr>
        <p:spPr bwMode="auto">
          <a:xfrm>
            <a:off x="3495675" y="3048000"/>
            <a:ext cx="17526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T</a:t>
            </a:r>
            <a:r>
              <a:rPr lang="en-US" altLang="en-US" i="1" baseline="-25000" dirty="0"/>
              <a:t>TAKEN </a:t>
            </a:r>
            <a:r>
              <a:rPr lang="en-US" altLang="en-US" sz="1600" i="1" dirty="0"/>
              <a:t>= placebo</a:t>
            </a:r>
            <a:endParaRPr lang="en-US" altLang="en-US" sz="1600" i="1" baseline="-25000" dirty="0"/>
          </a:p>
        </p:txBody>
      </p:sp>
      <p:sp>
        <p:nvSpPr>
          <p:cNvPr id="28" name="Text Box 91"/>
          <p:cNvSpPr txBox="1">
            <a:spLocks noChangeArrowheads="1"/>
          </p:cNvSpPr>
          <p:nvPr/>
        </p:nvSpPr>
        <p:spPr bwMode="auto">
          <a:xfrm>
            <a:off x="3016250" y="5262562"/>
            <a:ext cx="4111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E</a:t>
            </a:r>
            <a:endParaRPr lang="en-US" altLang="en-US" i="1" baseline="-25000" dirty="0"/>
          </a:p>
        </p:txBody>
      </p:sp>
      <p:sp>
        <p:nvSpPr>
          <p:cNvPr id="29" name="Text Box 92"/>
          <p:cNvSpPr txBox="1">
            <a:spLocks noChangeArrowheads="1"/>
          </p:cNvSpPr>
          <p:nvPr/>
        </p:nvSpPr>
        <p:spPr bwMode="auto">
          <a:xfrm>
            <a:off x="5427662" y="5283200"/>
            <a:ext cx="6699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D=d</a:t>
            </a:r>
            <a:endParaRPr lang="en-US" altLang="en-US" sz="2000" i="1" dirty="0">
              <a:latin typeface="Times New Roman" pitchFamily="18" charset="0"/>
            </a:endParaRPr>
          </a:p>
        </p:txBody>
      </p:sp>
      <p:sp>
        <p:nvSpPr>
          <p:cNvPr id="30" name="Line 97"/>
          <p:cNvSpPr>
            <a:spLocks noChangeShapeType="1"/>
          </p:cNvSpPr>
          <p:nvPr/>
        </p:nvSpPr>
        <p:spPr bwMode="auto">
          <a:xfrm flipV="1">
            <a:off x="3406775" y="5472112"/>
            <a:ext cx="203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4" name="Text Box 91"/>
          <p:cNvSpPr txBox="1">
            <a:spLocks noChangeArrowheads="1"/>
          </p:cNvSpPr>
          <p:nvPr/>
        </p:nvSpPr>
        <p:spPr bwMode="auto">
          <a:xfrm>
            <a:off x="3841750" y="5105400"/>
            <a:ext cx="1219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T</a:t>
            </a:r>
            <a:r>
              <a:rPr lang="en-US" altLang="en-US" i="1" baseline="-25000" dirty="0"/>
              <a:t>TAKEN </a:t>
            </a:r>
            <a:r>
              <a:rPr lang="en-US" altLang="en-US" sz="1600" i="1" dirty="0"/>
              <a:t>= t</a:t>
            </a:r>
            <a:endParaRPr lang="en-US" altLang="en-US" sz="1600" i="1" baseline="-25000" dirty="0"/>
          </a:p>
        </p:txBody>
      </p:sp>
      <p:sp>
        <p:nvSpPr>
          <p:cNvPr id="35" name="Text Box 91"/>
          <p:cNvSpPr txBox="1">
            <a:spLocks noChangeArrowheads="1"/>
          </p:cNvSpPr>
          <p:nvPr/>
        </p:nvSpPr>
        <p:spPr bwMode="auto">
          <a:xfrm>
            <a:off x="3049587" y="6094412"/>
            <a:ext cx="8223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T</a:t>
            </a:r>
            <a:r>
              <a:rPr lang="en-US" altLang="en-US" i="1" baseline="-25000" dirty="0"/>
              <a:t>TAKEN</a:t>
            </a:r>
          </a:p>
        </p:txBody>
      </p:sp>
      <p:cxnSp>
        <p:nvCxnSpPr>
          <p:cNvPr id="36" name="Straight Arrow Connector 62"/>
          <p:cNvCxnSpPr>
            <a:cxnSpLocks noChangeShapeType="1"/>
          </p:cNvCxnSpPr>
          <p:nvPr/>
        </p:nvCxnSpPr>
        <p:spPr bwMode="auto">
          <a:xfrm flipV="1">
            <a:off x="3735387" y="5603875"/>
            <a:ext cx="1681163" cy="6207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8370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 animBg="1"/>
      <p:bldP spid="25" grpId="0"/>
      <p:bldP spid="27" grpId="0"/>
      <p:bldP spid="28" grpId="0"/>
      <p:bldP spid="29" grpId="0"/>
      <p:bldP spid="30" grpId="0" animBg="1"/>
      <p:bldP spid="34" grpId="0"/>
      <p:bldP spid="3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Outline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+mj-lt"/>
              </a:rPr>
              <a:t>Principles of causal diagrams</a:t>
            </a:r>
          </a:p>
          <a:p>
            <a:r>
              <a:rPr lang="en-US" sz="3200" dirty="0" smtClean="0">
                <a:latin typeface="+mj-lt"/>
              </a:rPr>
              <a:t>What is “placebo”?</a:t>
            </a:r>
          </a:p>
          <a:p>
            <a:r>
              <a:rPr lang="en-US" sz="3200" dirty="0" smtClean="0">
                <a:latin typeface="+mj-lt"/>
              </a:rPr>
              <a:t>What is the “placebo effect”?</a:t>
            </a:r>
          </a:p>
          <a:p>
            <a:r>
              <a:rPr lang="en-US" sz="3200" b="1" dirty="0" smtClean="0">
                <a:latin typeface="+mj-lt"/>
              </a:rPr>
              <a:t>The expectation effect rather than the placebo effect</a:t>
            </a:r>
          </a:p>
          <a:p>
            <a:r>
              <a:rPr lang="en-US" sz="3200" dirty="0" smtClean="0">
                <a:latin typeface="+mj-lt"/>
              </a:rPr>
              <a:t>Previous study designs</a:t>
            </a:r>
          </a:p>
          <a:p>
            <a:r>
              <a:rPr lang="en-US" sz="3200" dirty="0" smtClean="0">
                <a:latin typeface="+mj-lt"/>
              </a:rPr>
              <a:t>Suggested study design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6254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Outline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+mj-lt"/>
              </a:rPr>
              <a:t>Principles of causal diagrams</a:t>
            </a:r>
          </a:p>
          <a:p>
            <a:r>
              <a:rPr lang="en-US" sz="3200" dirty="0" smtClean="0">
                <a:latin typeface="+mj-lt"/>
              </a:rPr>
              <a:t>What is “placebo”?</a:t>
            </a:r>
          </a:p>
          <a:p>
            <a:r>
              <a:rPr lang="en-US" sz="3200" dirty="0" smtClean="0">
                <a:latin typeface="+mj-lt"/>
              </a:rPr>
              <a:t>What is the “placebo effect”?</a:t>
            </a:r>
          </a:p>
          <a:p>
            <a:r>
              <a:rPr lang="en-US" sz="3200" dirty="0" smtClean="0">
                <a:latin typeface="+mj-lt"/>
              </a:rPr>
              <a:t>The expectation effect rather than the placebo effect</a:t>
            </a:r>
          </a:p>
          <a:p>
            <a:r>
              <a:rPr lang="en-US" sz="3200" dirty="0" smtClean="0">
                <a:latin typeface="+mj-lt"/>
              </a:rPr>
              <a:t>Previous study designs</a:t>
            </a:r>
          </a:p>
          <a:p>
            <a:r>
              <a:rPr lang="en-US" sz="3200" dirty="0" smtClean="0">
                <a:latin typeface="+mj-lt"/>
              </a:rPr>
              <a:t>Suggested study design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4301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val 35"/>
          <p:cNvSpPr/>
          <p:nvPr/>
        </p:nvSpPr>
        <p:spPr>
          <a:xfrm rot="18534665">
            <a:off x="6240489" y="2959798"/>
            <a:ext cx="849945" cy="28543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05800" cy="1143000"/>
          </a:xfrm>
        </p:spPr>
        <p:txBody>
          <a:bodyPr/>
          <a:lstStyle/>
          <a:p>
            <a:r>
              <a:rPr lang="en-US" dirty="0" smtClean="0"/>
              <a:t>The expectation effect</a:t>
            </a:r>
            <a:endParaRPr lang="en-US" dirty="0"/>
          </a:p>
        </p:txBody>
      </p:sp>
      <p:sp>
        <p:nvSpPr>
          <p:cNvPr id="3" name="Text Box 88"/>
          <p:cNvSpPr txBox="1">
            <a:spLocks noChangeArrowheads="1"/>
          </p:cNvSpPr>
          <p:nvPr/>
        </p:nvSpPr>
        <p:spPr bwMode="auto">
          <a:xfrm>
            <a:off x="3959225" y="5046663"/>
            <a:ext cx="11398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T</a:t>
            </a:r>
            <a:r>
              <a:rPr lang="en-US" altLang="en-US" i="1" baseline="-25000" dirty="0"/>
              <a:t>OFFERED</a:t>
            </a:r>
          </a:p>
        </p:txBody>
      </p:sp>
      <p:sp>
        <p:nvSpPr>
          <p:cNvPr id="4" name="Text Box 92"/>
          <p:cNvSpPr txBox="1">
            <a:spLocks noChangeArrowheads="1"/>
          </p:cNvSpPr>
          <p:nvPr/>
        </p:nvSpPr>
        <p:spPr bwMode="auto">
          <a:xfrm>
            <a:off x="7331075" y="4992688"/>
            <a:ext cx="3651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D</a:t>
            </a:r>
            <a:endParaRPr lang="en-US" altLang="en-US" sz="2000" i="1" dirty="0">
              <a:latin typeface="Times New Roman" pitchFamily="18" charset="0"/>
            </a:endParaRPr>
          </a:p>
        </p:txBody>
      </p:sp>
      <p:sp>
        <p:nvSpPr>
          <p:cNvPr id="5" name="Text Box 94"/>
          <p:cNvSpPr txBox="1">
            <a:spLocks noChangeArrowheads="1"/>
          </p:cNvSpPr>
          <p:nvPr/>
        </p:nvSpPr>
        <p:spPr bwMode="auto">
          <a:xfrm>
            <a:off x="5549900" y="3476625"/>
            <a:ext cx="3683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E</a:t>
            </a:r>
            <a:endParaRPr lang="en-US" altLang="en-US" i="1" baseline="-25000" dirty="0"/>
          </a:p>
        </p:txBody>
      </p:sp>
      <p:sp>
        <p:nvSpPr>
          <p:cNvPr id="6" name="Line 103"/>
          <p:cNvSpPr>
            <a:spLocks noChangeShapeType="1"/>
          </p:cNvSpPr>
          <p:nvPr/>
        </p:nvSpPr>
        <p:spPr bwMode="auto">
          <a:xfrm>
            <a:off x="5819775" y="3756025"/>
            <a:ext cx="1516063" cy="1316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" name="Text Box 87"/>
          <p:cNvSpPr txBox="1">
            <a:spLocks noChangeArrowheads="1"/>
          </p:cNvSpPr>
          <p:nvPr/>
        </p:nvSpPr>
        <p:spPr bwMode="auto">
          <a:xfrm>
            <a:off x="1219200" y="4959350"/>
            <a:ext cx="496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 dirty="0">
                <a:latin typeface="French Script MT" pitchFamily="66" charset="0"/>
              </a:rPr>
              <a:t>R</a:t>
            </a:r>
            <a:endParaRPr lang="en-US" altLang="en-US" sz="2400" b="1" baseline="-25000" dirty="0">
              <a:latin typeface="French Script MT" pitchFamily="66" charset="0"/>
            </a:endParaRPr>
          </a:p>
        </p:txBody>
      </p:sp>
      <p:sp>
        <p:nvSpPr>
          <p:cNvPr id="8" name="Text Box 94"/>
          <p:cNvSpPr txBox="1">
            <a:spLocks noChangeArrowheads="1"/>
          </p:cNvSpPr>
          <p:nvPr/>
        </p:nvSpPr>
        <p:spPr bwMode="auto">
          <a:xfrm>
            <a:off x="4037013" y="2108200"/>
            <a:ext cx="37306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B</a:t>
            </a:r>
            <a:endParaRPr lang="en-US" altLang="en-US" i="1" baseline="-25000" dirty="0"/>
          </a:p>
        </p:txBody>
      </p:sp>
      <p:sp>
        <p:nvSpPr>
          <p:cNvPr id="9" name="Line 97"/>
          <p:cNvSpPr>
            <a:spLocks noChangeShapeType="1"/>
          </p:cNvSpPr>
          <p:nvPr/>
        </p:nvSpPr>
        <p:spPr bwMode="auto">
          <a:xfrm>
            <a:off x="4416425" y="2532063"/>
            <a:ext cx="1211263" cy="1035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" name="Line 97"/>
          <p:cNvSpPr>
            <a:spLocks noChangeShapeType="1"/>
          </p:cNvSpPr>
          <p:nvPr/>
        </p:nvSpPr>
        <p:spPr bwMode="auto">
          <a:xfrm flipV="1">
            <a:off x="4225925" y="3744913"/>
            <a:ext cx="1373188" cy="1301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" name="TextBox 17"/>
          <p:cNvSpPr txBox="1">
            <a:spLocks noChangeArrowheads="1"/>
          </p:cNvSpPr>
          <p:nvPr/>
        </p:nvSpPr>
        <p:spPr bwMode="auto">
          <a:xfrm rot="2547653">
            <a:off x="6146800" y="4051300"/>
            <a:ext cx="9096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i="1" dirty="0" smtClean="0"/>
              <a:t>t (</a:t>
            </a:r>
            <a:r>
              <a:rPr lang="en-US" sz="1400" i="1" cap="small" dirty="0" smtClean="0"/>
              <a:t>taken</a:t>
            </a:r>
            <a:r>
              <a:rPr lang="en-US" sz="1600" i="1" dirty="0" smtClean="0"/>
              <a:t>)</a:t>
            </a:r>
            <a:endParaRPr lang="en-US" sz="1600" i="1" baseline="30000" dirty="0" smtClean="0"/>
          </a:p>
        </p:txBody>
      </p:sp>
      <p:sp>
        <p:nvSpPr>
          <p:cNvPr id="12" name="TextBox 17"/>
          <p:cNvSpPr txBox="1">
            <a:spLocks noChangeArrowheads="1"/>
          </p:cNvSpPr>
          <p:nvPr/>
        </p:nvSpPr>
        <p:spPr bwMode="auto">
          <a:xfrm rot="2356466">
            <a:off x="4621213" y="2830513"/>
            <a:ext cx="11271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i="1" dirty="0" smtClean="0"/>
              <a:t>t (</a:t>
            </a:r>
            <a:r>
              <a:rPr lang="en-US" sz="1400" i="1" cap="small" dirty="0" smtClean="0"/>
              <a:t>offered</a:t>
            </a:r>
            <a:r>
              <a:rPr lang="en-US" sz="1600" i="1" dirty="0" smtClean="0"/>
              <a:t>)</a:t>
            </a:r>
            <a:endParaRPr lang="en-US" sz="1600" i="1" baseline="30000" dirty="0" smtClean="0"/>
          </a:p>
        </p:txBody>
      </p:sp>
      <p:sp>
        <p:nvSpPr>
          <p:cNvPr id="13" name="Text Box 94"/>
          <p:cNvSpPr txBox="1">
            <a:spLocks noChangeArrowheads="1"/>
          </p:cNvSpPr>
          <p:nvPr/>
        </p:nvSpPr>
        <p:spPr bwMode="auto">
          <a:xfrm rot="18996839">
            <a:off x="3763963" y="4081463"/>
            <a:ext cx="20828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B</a:t>
            </a:r>
            <a:r>
              <a:rPr lang="en-US" altLang="en-US" sz="1400" dirty="0"/>
              <a:t>=</a:t>
            </a:r>
            <a:r>
              <a:rPr lang="en-US" altLang="en-US" sz="1400" i="1" dirty="0"/>
              <a:t>blinded</a:t>
            </a:r>
            <a:r>
              <a:rPr lang="en-US" altLang="en-US" sz="1400" dirty="0"/>
              <a:t>: null effect</a:t>
            </a:r>
            <a:endParaRPr lang="en-US" altLang="en-US" sz="1400" i="1" baseline="-25000" dirty="0"/>
          </a:p>
        </p:txBody>
      </p:sp>
      <p:sp>
        <p:nvSpPr>
          <p:cNvPr id="14" name="Text Box 94"/>
          <p:cNvSpPr txBox="1">
            <a:spLocks noChangeArrowheads="1"/>
          </p:cNvSpPr>
          <p:nvPr/>
        </p:nvSpPr>
        <p:spPr bwMode="auto">
          <a:xfrm>
            <a:off x="4953000" y="5675313"/>
            <a:ext cx="20193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B</a:t>
            </a:r>
            <a:r>
              <a:rPr lang="en-US" altLang="en-US" sz="1400" dirty="0"/>
              <a:t>=</a:t>
            </a:r>
            <a:r>
              <a:rPr lang="en-US" altLang="en-US" sz="1400" i="1" dirty="0"/>
              <a:t>blinded</a:t>
            </a:r>
            <a:r>
              <a:rPr lang="en-US" altLang="en-US" sz="1400" dirty="0"/>
              <a:t>: null effect</a:t>
            </a:r>
            <a:endParaRPr lang="en-US" altLang="en-US" sz="1400" i="1" baseline="-25000" dirty="0"/>
          </a:p>
        </p:txBody>
      </p:sp>
      <p:sp>
        <p:nvSpPr>
          <p:cNvPr id="15" name="Rectangle 14"/>
          <p:cNvSpPr/>
          <p:nvPr/>
        </p:nvSpPr>
        <p:spPr>
          <a:xfrm>
            <a:off x="4025900" y="2051050"/>
            <a:ext cx="373063" cy="45243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 dirty="0"/>
          </a:p>
        </p:txBody>
      </p:sp>
      <p:sp>
        <p:nvSpPr>
          <p:cNvPr id="16" name="Rectangle 15"/>
          <p:cNvSpPr/>
          <p:nvPr/>
        </p:nvSpPr>
        <p:spPr>
          <a:xfrm>
            <a:off x="1247775" y="4960938"/>
            <a:ext cx="373063" cy="45243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895600" y="5035550"/>
            <a:ext cx="0" cy="2476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957513" y="5037138"/>
            <a:ext cx="0" cy="2476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4522788" y="2635250"/>
            <a:ext cx="169862" cy="1857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4478338" y="2582863"/>
            <a:ext cx="169862" cy="185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2849563" y="3476625"/>
            <a:ext cx="169862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2878138" y="3432175"/>
            <a:ext cx="169862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61"/>
          <p:cNvGrpSpPr>
            <a:grpSpLocks/>
          </p:cNvGrpSpPr>
          <p:nvPr/>
        </p:nvGrpSpPr>
        <p:grpSpPr bwMode="auto">
          <a:xfrm rot="400789">
            <a:off x="1544638" y="1898650"/>
            <a:ext cx="1246187" cy="3522663"/>
            <a:chOff x="1281015" y="1066718"/>
            <a:chExt cx="1245705" cy="3522834"/>
          </a:xfrm>
        </p:grpSpPr>
        <p:sp>
          <p:nvSpPr>
            <p:cNvPr id="24" name="Line 86"/>
            <p:cNvSpPr>
              <a:spLocks noChangeShapeType="1"/>
            </p:cNvSpPr>
            <p:nvPr/>
          </p:nvSpPr>
          <p:spPr bwMode="auto">
            <a:xfrm rot="18763084" flipV="1">
              <a:off x="712427" y="2775258"/>
              <a:ext cx="3522834" cy="1057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cxnSp>
          <p:nvCxnSpPr>
            <p:cNvPr id="25" name="Straight Connector 24"/>
            <p:cNvCxnSpPr/>
            <p:nvPr/>
          </p:nvCxnSpPr>
          <p:spPr bwMode="auto">
            <a:xfrm flipH="1">
              <a:off x="1422438" y="3884205"/>
              <a:ext cx="128538" cy="287351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 bwMode="auto">
            <a:xfrm flipH="1">
              <a:off x="1280895" y="3882573"/>
              <a:ext cx="268184" cy="15717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Line 86"/>
          <p:cNvSpPr>
            <a:spLocks noChangeShapeType="1"/>
          </p:cNvSpPr>
          <p:nvPr/>
        </p:nvSpPr>
        <p:spPr bwMode="auto">
          <a:xfrm>
            <a:off x="1752600" y="5162550"/>
            <a:ext cx="2155825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1758950" y="5162550"/>
            <a:ext cx="298450" cy="100013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1758950" y="5072063"/>
            <a:ext cx="298450" cy="90487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91"/>
          <p:cNvSpPr txBox="1">
            <a:spLocks noChangeArrowheads="1"/>
          </p:cNvSpPr>
          <p:nvPr/>
        </p:nvSpPr>
        <p:spPr bwMode="auto">
          <a:xfrm>
            <a:off x="5573713" y="5030788"/>
            <a:ext cx="9588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T</a:t>
            </a:r>
            <a:r>
              <a:rPr lang="en-US" altLang="en-US" i="1" baseline="-25000" dirty="0"/>
              <a:t>TAKEN</a:t>
            </a:r>
          </a:p>
        </p:txBody>
      </p:sp>
      <p:sp>
        <p:nvSpPr>
          <p:cNvPr id="31" name="Line 97"/>
          <p:cNvSpPr>
            <a:spLocks noChangeShapeType="1"/>
          </p:cNvSpPr>
          <p:nvPr/>
        </p:nvSpPr>
        <p:spPr bwMode="auto">
          <a:xfrm>
            <a:off x="4572000" y="5172075"/>
            <a:ext cx="1065213" cy="7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2" name="Line 101"/>
          <p:cNvSpPr>
            <a:spLocks noChangeShapeType="1"/>
          </p:cNvSpPr>
          <p:nvPr/>
        </p:nvSpPr>
        <p:spPr bwMode="auto">
          <a:xfrm>
            <a:off x="6096000" y="5168900"/>
            <a:ext cx="11636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3" name="TextBox 17"/>
          <p:cNvSpPr txBox="1">
            <a:spLocks noChangeArrowheads="1"/>
          </p:cNvSpPr>
          <p:nvPr/>
        </p:nvSpPr>
        <p:spPr bwMode="auto">
          <a:xfrm>
            <a:off x="6473825" y="4859338"/>
            <a:ext cx="298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600" i="1" dirty="0"/>
              <a:t>e</a:t>
            </a:r>
            <a:endParaRPr lang="en-US" altLang="en-US" sz="1600" i="1" baseline="30000" dirty="0"/>
          </a:p>
        </p:txBody>
      </p:sp>
      <p:sp>
        <p:nvSpPr>
          <p:cNvPr id="34" name="Freeform 6"/>
          <p:cNvSpPr>
            <a:spLocks/>
          </p:cNvSpPr>
          <p:nvPr/>
        </p:nvSpPr>
        <p:spPr bwMode="auto">
          <a:xfrm>
            <a:off x="4181475" y="5426075"/>
            <a:ext cx="3292475" cy="822325"/>
          </a:xfrm>
          <a:custGeom>
            <a:avLst/>
            <a:gdLst>
              <a:gd name="T0" fmla="*/ 0 w 3293706"/>
              <a:gd name="T1" fmla="*/ 0 h 1884783"/>
              <a:gd name="T2" fmla="*/ 1719994 w 3293706"/>
              <a:gd name="T3" fmla="*/ 155802 h 1884783"/>
              <a:gd name="T4" fmla="*/ 3264289 w 3293706"/>
              <a:gd name="T5" fmla="*/ 0 h 188478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293706" h="1884783">
                <a:moveTo>
                  <a:pt x="0" y="0"/>
                </a:moveTo>
                <a:cubicBezTo>
                  <a:pt x="593271" y="942391"/>
                  <a:pt x="1186543" y="1884783"/>
                  <a:pt x="1735494" y="1884783"/>
                </a:cubicBezTo>
                <a:cubicBezTo>
                  <a:pt x="2284445" y="1884783"/>
                  <a:pt x="2789075" y="942391"/>
                  <a:pt x="3293706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350027" y="2143539"/>
            <a:ext cx="9156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blinded</a:t>
            </a:r>
            <a:endParaRPr lang="en-US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3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The expectation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9992"/>
            <a:ext cx="8229600" cy="50292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+mj-lt"/>
              </a:rPr>
              <a:t>No need to mention the word “placebo”</a:t>
            </a:r>
            <a:endParaRPr lang="en-US" sz="3200" dirty="0">
              <a:latin typeface="+mj-lt"/>
            </a:endParaRPr>
          </a:p>
        </p:txBody>
      </p:sp>
      <p:sp>
        <p:nvSpPr>
          <p:cNvPr id="4" name="Text Box 91"/>
          <p:cNvSpPr txBox="1">
            <a:spLocks noChangeArrowheads="1"/>
          </p:cNvSpPr>
          <p:nvPr/>
        </p:nvSpPr>
        <p:spPr bwMode="auto">
          <a:xfrm>
            <a:off x="1828800" y="2488356"/>
            <a:ext cx="701581" cy="905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E</a:t>
            </a:r>
            <a:endParaRPr lang="en-US" altLang="en-US" i="1" baseline="-25000" dirty="0"/>
          </a:p>
        </p:txBody>
      </p:sp>
      <p:sp>
        <p:nvSpPr>
          <p:cNvPr id="5" name="Text Box 92"/>
          <p:cNvSpPr txBox="1">
            <a:spLocks noChangeArrowheads="1"/>
          </p:cNvSpPr>
          <p:nvPr/>
        </p:nvSpPr>
        <p:spPr bwMode="auto">
          <a:xfrm>
            <a:off x="5943482" y="3873622"/>
            <a:ext cx="114311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 i="1" dirty="0" smtClean="0"/>
          </a:p>
          <a:p>
            <a:pPr eaLnBrk="1" hangingPunct="1"/>
            <a:r>
              <a:rPr lang="en-US" altLang="en-US" i="1" dirty="0" smtClean="0"/>
              <a:t>D=d</a:t>
            </a:r>
            <a:endParaRPr lang="en-US" altLang="en-US" sz="2000" i="1" dirty="0">
              <a:latin typeface="Times New Roman" pitchFamily="18" charset="0"/>
            </a:endParaRPr>
          </a:p>
        </p:txBody>
      </p:sp>
      <p:sp>
        <p:nvSpPr>
          <p:cNvPr id="6" name="Line 97"/>
          <p:cNvSpPr>
            <a:spLocks noChangeShapeType="1"/>
          </p:cNvSpPr>
          <p:nvPr/>
        </p:nvSpPr>
        <p:spPr bwMode="auto">
          <a:xfrm>
            <a:off x="2179590" y="2743199"/>
            <a:ext cx="3763891" cy="140356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" name="Text Box 91"/>
          <p:cNvSpPr txBox="1">
            <a:spLocks noChangeArrowheads="1"/>
          </p:cNvSpPr>
          <p:nvPr/>
        </p:nvSpPr>
        <p:spPr bwMode="auto">
          <a:xfrm rot="1241727">
            <a:off x="3439263" y="2906989"/>
            <a:ext cx="208036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 i="1" dirty="0" smtClean="0"/>
          </a:p>
          <a:p>
            <a:pPr eaLnBrk="1" hangingPunct="1"/>
            <a:r>
              <a:rPr lang="en-US" altLang="en-US" i="1" dirty="0" smtClean="0"/>
              <a:t>T</a:t>
            </a:r>
            <a:r>
              <a:rPr lang="en-US" altLang="en-US" i="1" baseline="-25000" dirty="0" smtClean="0"/>
              <a:t>TAKEN </a:t>
            </a:r>
            <a:r>
              <a:rPr lang="en-US" altLang="en-US" sz="1600" i="1" dirty="0"/>
              <a:t>= t</a:t>
            </a:r>
            <a:endParaRPr lang="en-US" altLang="en-US" sz="1600" i="1" baseline="-25000" dirty="0"/>
          </a:p>
        </p:txBody>
      </p:sp>
      <p:sp>
        <p:nvSpPr>
          <p:cNvPr id="8" name="Text Box 91"/>
          <p:cNvSpPr txBox="1">
            <a:spLocks noChangeArrowheads="1"/>
          </p:cNvSpPr>
          <p:nvPr/>
        </p:nvSpPr>
        <p:spPr bwMode="auto">
          <a:xfrm>
            <a:off x="1828800" y="4146761"/>
            <a:ext cx="1403164" cy="909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T</a:t>
            </a:r>
            <a:r>
              <a:rPr lang="en-US" altLang="en-US" i="1" baseline="-25000" dirty="0"/>
              <a:t>TAKEN</a:t>
            </a:r>
          </a:p>
        </p:txBody>
      </p:sp>
      <p:cxnSp>
        <p:nvCxnSpPr>
          <p:cNvPr id="9" name="Straight Arrow Connector 62"/>
          <p:cNvCxnSpPr>
            <a:cxnSpLocks noChangeShapeType="1"/>
          </p:cNvCxnSpPr>
          <p:nvPr/>
        </p:nvCxnSpPr>
        <p:spPr bwMode="auto">
          <a:xfrm flipV="1">
            <a:off x="2667000" y="4299161"/>
            <a:ext cx="3183251" cy="1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3793764" y="397233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57200" y="4812792"/>
            <a:ext cx="8229600" cy="1740408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+mj-lt"/>
              </a:rPr>
              <a:t>The effect of expectation might vary according to the treatment taken</a:t>
            </a:r>
          </a:p>
          <a:p>
            <a:r>
              <a:rPr lang="en-US" sz="2400" dirty="0" smtClean="0">
                <a:latin typeface="+mj-lt"/>
              </a:rPr>
              <a:t>The effect of the treatment taken might vary according to the level of expectation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1391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763000" cy="780288"/>
          </a:xfrm>
        </p:spPr>
        <p:txBody>
          <a:bodyPr>
            <a:noAutofit/>
          </a:bodyPr>
          <a:lstStyle/>
          <a:p>
            <a:r>
              <a:rPr lang="en-US" sz="4000" dirty="0" smtClean="0"/>
              <a:t>Expectation: two kinds of questions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Causes of expectation</a:t>
            </a:r>
            <a:endParaRPr lang="en-US" dirty="0">
              <a:latin typeface="+mj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Effects of expectation</a:t>
            </a:r>
            <a:endParaRPr lang="en-US" dirty="0">
              <a:latin typeface="+mj-lt"/>
            </a:endParaRPr>
          </a:p>
        </p:txBody>
      </p:sp>
      <p:sp>
        <p:nvSpPr>
          <p:cNvPr id="5" name="Text Box 91"/>
          <p:cNvSpPr txBox="1">
            <a:spLocks noChangeArrowheads="1"/>
          </p:cNvSpPr>
          <p:nvPr/>
        </p:nvSpPr>
        <p:spPr bwMode="auto">
          <a:xfrm>
            <a:off x="2636838" y="4038600"/>
            <a:ext cx="4111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E</a:t>
            </a:r>
            <a:endParaRPr lang="en-US" altLang="en-US" i="1" baseline="-25000" dirty="0"/>
          </a:p>
        </p:txBody>
      </p:sp>
      <p:cxnSp>
        <p:nvCxnSpPr>
          <p:cNvPr id="7" name="Straight Arrow Connector 6"/>
          <p:cNvCxnSpPr>
            <a:stCxn id="17" idx="2"/>
          </p:cNvCxnSpPr>
          <p:nvPr/>
        </p:nvCxnSpPr>
        <p:spPr>
          <a:xfrm>
            <a:off x="1729236" y="2910437"/>
            <a:ext cx="1013964" cy="110828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/>
          <p:cNvCxnSpPr/>
          <p:nvPr/>
        </p:nvCxnSpPr>
        <p:spPr>
          <a:xfrm>
            <a:off x="1371600" y="3429000"/>
            <a:ext cx="1265238" cy="6858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/>
          <p:cNvCxnSpPr/>
          <p:nvPr/>
        </p:nvCxnSpPr>
        <p:spPr>
          <a:xfrm flipV="1">
            <a:off x="944562" y="4267200"/>
            <a:ext cx="1722438" cy="228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/>
          <p:cNvCxnSpPr/>
          <p:nvPr/>
        </p:nvCxnSpPr>
        <p:spPr>
          <a:xfrm flipV="1">
            <a:off x="1524000" y="4419600"/>
            <a:ext cx="1112838" cy="990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 Box 91"/>
          <p:cNvSpPr txBox="1">
            <a:spLocks noChangeArrowheads="1"/>
          </p:cNvSpPr>
          <p:nvPr/>
        </p:nvSpPr>
        <p:spPr bwMode="auto">
          <a:xfrm>
            <a:off x="1523655" y="2541105"/>
            <a:ext cx="4111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 smtClean="0"/>
              <a:t>A</a:t>
            </a:r>
            <a:endParaRPr lang="en-US" altLang="en-US" i="1" baseline="-25000" dirty="0"/>
          </a:p>
        </p:txBody>
      </p:sp>
      <p:sp>
        <p:nvSpPr>
          <p:cNvPr id="18" name="Text Box 91"/>
          <p:cNvSpPr txBox="1">
            <a:spLocks noChangeArrowheads="1"/>
          </p:cNvSpPr>
          <p:nvPr/>
        </p:nvSpPr>
        <p:spPr bwMode="auto">
          <a:xfrm>
            <a:off x="990600" y="3212068"/>
            <a:ext cx="4111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B</a:t>
            </a:r>
            <a:endParaRPr lang="en-US" altLang="en-US" i="1" baseline="-25000" dirty="0"/>
          </a:p>
        </p:txBody>
      </p:sp>
      <p:sp>
        <p:nvSpPr>
          <p:cNvPr id="19" name="Text Box 91"/>
          <p:cNvSpPr txBox="1">
            <a:spLocks noChangeArrowheads="1"/>
          </p:cNvSpPr>
          <p:nvPr/>
        </p:nvSpPr>
        <p:spPr bwMode="auto">
          <a:xfrm>
            <a:off x="605943" y="4323522"/>
            <a:ext cx="4111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C</a:t>
            </a:r>
            <a:endParaRPr lang="en-US" altLang="en-US" i="1" baseline="-25000" dirty="0"/>
          </a:p>
        </p:txBody>
      </p:sp>
      <p:sp>
        <p:nvSpPr>
          <p:cNvPr id="21" name="Text Box 91"/>
          <p:cNvSpPr txBox="1">
            <a:spLocks noChangeArrowheads="1"/>
          </p:cNvSpPr>
          <p:nvPr/>
        </p:nvSpPr>
        <p:spPr bwMode="auto">
          <a:xfrm>
            <a:off x="1219200" y="5269468"/>
            <a:ext cx="4111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D</a:t>
            </a:r>
            <a:endParaRPr lang="en-US" altLang="en-US" i="1" baseline="-25000" dirty="0"/>
          </a:p>
        </p:txBody>
      </p:sp>
      <p:sp>
        <p:nvSpPr>
          <p:cNvPr id="23" name="Text Box 91"/>
          <p:cNvSpPr txBox="1">
            <a:spLocks noChangeArrowheads="1"/>
          </p:cNvSpPr>
          <p:nvPr/>
        </p:nvSpPr>
        <p:spPr bwMode="auto">
          <a:xfrm>
            <a:off x="5486400" y="4058478"/>
            <a:ext cx="4111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E</a:t>
            </a:r>
            <a:endParaRPr lang="en-US" altLang="en-US" i="1" baseline="-25000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5791200" y="2910437"/>
            <a:ext cx="1143000" cy="113585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Arrow Connector 26"/>
          <p:cNvCxnSpPr/>
          <p:nvPr/>
        </p:nvCxnSpPr>
        <p:spPr>
          <a:xfrm flipV="1">
            <a:off x="5867400" y="3733800"/>
            <a:ext cx="1371600" cy="42294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/>
          <p:nvPr/>
        </p:nvCxnSpPr>
        <p:spPr>
          <a:xfrm>
            <a:off x="5715000" y="4508188"/>
            <a:ext cx="1219200" cy="945946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Arrow Connector 30"/>
          <p:cNvCxnSpPr/>
          <p:nvPr/>
        </p:nvCxnSpPr>
        <p:spPr>
          <a:xfrm>
            <a:off x="5867400" y="4351094"/>
            <a:ext cx="1371600" cy="34176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Text Box 91"/>
          <p:cNvSpPr txBox="1">
            <a:spLocks noChangeArrowheads="1"/>
          </p:cNvSpPr>
          <p:nvPr/>
        </p:nvSpPr>
        <p:spPr bwMode="auto">
          <a:xfrm>
            <a:off x="6934200" y="2699578"/>
            <a:ext cx="4111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W</a:t>
            </a:r>
            <a:endParaRPr lang="en-US" altLang="en-US" i="1" baseline="-25000" dirty="0"/>
          </a:p>
        </p:txBody>
      </p:sp>
      <p:sp>
        <p:nvSpPr>
          <p:cNvPr id="36" name="Text Box 91"/>
          <p:cNvSpPr txBox="1">
            <a:spLocks noChangeArrowheads="1"/>
          </p:cNvSpPr>
          <p:nvPr/>
        </p:nvSpPr>
        <p:spPr bwMode="auto">
          <a:xfrm>
            <a:off x="7208838" y="3593068"/>
            <a:ext cx="4111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X</a:t>
            </a:r>
            <a:endParaRPr lang="en-US" altLang="en-US" i="1" baseline="-25000" dirty="0"/>
          </a:p>
        </p:txBody>
      </p:sp>
      <p:sp>
        <p:nvSpPr>
          <p:cNvPr id="37" name="Text Box 91"/>
          <p:cNvSpPr txBox="1">
            <a:spLocks noChangeArrowheads="1"/>
          </p:cNvSpPr>
          <p:nvPr/>
        </p:nvSpPr>
        <p:spPr bwMode="auto">
          <a:xfrm>
            <a:off x="7218777" y="4583668"/>
            <a:ext cx="4111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 smtClean="0"/>
              <a:t>Y</a:t>
            </a:r>
            <a:endParaRPr lang="en-US" altLang="en-US" i="1" baseline="-25000" dirty="0"/>
          </a:p>
        </p:txBody>
      </p:sp>
      <p:sp>
        <p:nvSpPr>
          <p:cNvPr id="38" name="Text Box 91"/>
          <p:cNvSpPr txBox="1">
            <a:spLocks noChangeArrowheads="1"/>
          </p:cNvSpPr>
          <p:nvPr/>
        </p:nvSpPr>
        <p:spPr bwMode="auto">
          <a:xfrm>
            <a:off x="6904383" y="5345668"/>
            <a:ext cx="4111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 smtClean="0"/>
              <a:t>Z</a:t>
            </a:r>
            <a:endParaRPr lang="en-US" altLang="en-US" i="1" baseline="-25000" dirty="0"/>
          </a:p>
        </p:txBody>
      </p:sp>
      <p:sp>
        <p:nvSpPr>
          <p:cNvPr id="40" name="TextBox 39"/>
          <p:cNvSpPr txBox="1"/>
          <p:nvPr/>
        </p:nvSpPr>
        <p:spPr>
          <a:xfrm>
            <a:off x="221930" y="6019800"/>
            <a:ext cx="86934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And don’t forget the possibility of effect modification for each arrow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2331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Outline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+mj-lt"/>
              </a:rPr>
              <a:t>Principles of causal diagrams</a:t>
            </a:r>
          </a:p>
          <a:p>
            <a:r>
              <a:rPr lang="en-US" sz="3200" dirty="0" smtClean="0">
                <a:latin typeface="+mj-lt"/>
              </a:rPr>
              <a:t>What is “placebo”?</a:t>
            </a:r>
          </a:p>
          <a:p>
            <a:r>
              <a:rPr lang="en-US" sz="3200" dirty="0" smtClean="0">
                <a:latin typeface="+mj-lt"/>
              </a:rPr>
              <a:t>What is the “placebo effect”?</a:t>
            </a:r>
          </a:p>
          <a:p>
            <a:r>
              <a:rPr lang="en-US" sz="3200" dirty="0" smtClean="0">
                <a:latin typeface="+mj-lt"/>
              </a:rPr>
              <a:t>The expectation effect rather than the placebo effect</a:t>
            </a:r>
          </a:p>
          <a:p>
            <a:r>
              <a:rPr lang="en-US" sz="3200" b="1" dirty="0" smtClean="0">
                <a:latin typeface="+mj-lt"/>
              </a:rPr>
              <a:t>Previous study designs</a:t>
            </a:r>
          </a:p>
          <a:p>
            <a:r>
              <a:rPr lang="en-US" sz="3200" dirty="0" smtClean="0">
                <a:latin typeface="+mj-lt"/>
              </a:rPr>
              <a:t>Suggested study design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5844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Previous study designs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4080"/>
            <a:ext cx="8229600" cy="438912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j-lt"/>
              </a:rPr>
              <a:t>Claim to estimate the “placebo effect”</a:t>
            </a:r>
          </a:p>
          <a:p>
            <a:endParaRPr lang="en-US" sz="3200" dirty="0" smtClean="0">
              <a:latin typeface="+mj-lt"/>
            </a:endParaRPr>
          </a:p>
          <a:p>
            <a:r>
              <a:rPr lang="en-US" sz="3200" dirty="0" smtClean="0">
                <a:latin typeface="+mj-lt"/>
              </a:rPr>
              <a:t>Don’t estimate the same effect</a:t>
            </a:r>
          </a:p>
          <a:p>
            <a:endParaRPr lang="en-US" sz="3200" dirty="0" smtClean="0">
              <a:latin typeface="+mj-lt"/>
            </a:endParaRPr>
          </a:p>
          <a:p>
            <a:r>
              <a:rPr lang="en-US" sz="3200" dirty="0" smtClean="0">
                <a:latin typeface="+mj-lt"/>
              </a:rPr>
              <a:t>Don’t estimate well the expectation effect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3815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05800" cy="1143000"/>
          </a:xfrm>
        </p:spPr>
        <p:txBody>
          <a:bodyPr/>
          <a:lstStyle/>
          <a:p>
            <a:r>
              <a:rPr lang="en-US" dirty="0" smtClean="0"/>
              <a:t>Previous study designs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535656"/>
              </p:ext>
            </p:extLst>
          </p:nvPr>
        </p:nvGraphicFramePr>
        <p:xfrm>
          <a:off x="2112963" y="2735263"/>
          <a:ext cx="2763837" cy="11128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63837"/>
              </a:tblGrid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Drug or placebo</a:t>
                      </a:r>
                      <a:endParaRPr lang="en-US" sz="1800" dirty="0"/>
                    </a:p>
                  </a:txBody>
                  <a:tcPr marL="91465" marR="91465" marT="45733" marB="45733"/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Drug or placebo</a:t>
                      </a:r>
                      <a:endParaRPr lang="en-US" sz="1800" dirty="0"/>
                    </a:p>
                  </a:txBody>
                  <a:tcPr marL="91465" marR="91465" marT="45733" marB="45733"/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Neither</a:t>
                      </a:r>
                      <a:r>
                        <a:rPr lang="en-US" sz="1800" baseline="0" dirty="0" smtClean="0"/>
                        <a:t> drug nor placebo</a:t>
                      </a:r>
                      <a:endParaRPr lang="en-US" sz="1800" dirty="0"/>
                    </a:p>
                  </a:txBody>
                  <a:tcPr marL="91465" marR="91465" marT="45733" marB="45733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624400"/>
              </p:ext>
            </p:extLst>
          </p:nvPr>
        </p:nvGraphicFramePr>
        <p:xfrm>
          <a:off x="6934200" y="2963863"/>
          <a:ext cx="1295400" cy="7413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</a:tblGrid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Drug</a:t>
                      </a:r>
                      <a:endParaRPr lang="en-US" sz="1800" dirty="0"/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</a:t>
                      </a:r>
                      <a:r>
                        <a:rPr lang="en-US" sz="1800" baseline="0" dirty="0" smtClean="0"/>
                        <a:t>thing</a:t>
                      </a:r>
                      <a:endParaRPr lang="en-US" sz="1800" dirty="0"/>
                    </a:p>
                  </a:txBody>
                  <a:tcPr marT="45700" marB="45700"/>
                </a:tc>
              </a:tr>
            </a:tbl>
          </a:graphicData>
        </a:graphic>
      </p:graphicFrame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3048000" y="5665788"/>
            <a:ext cx="6842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dirty="0"/>
              <a:t>Drug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945189"/>
              </p:ext>
            </p:extLst>
          </p:nvPr>
        </p:nvGraphicFramePr>
        <p:xfrm>
          <a:off x="4038600" y="5654675"/>
          <a:ext cx="2438400" cy="7413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219200"/>
              </a:tblGrid>
              <a:tr h="37068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Drug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Placebo</a:t>
                      </a:r>
                      <a:endParaRPr lang="en-US" sz="1800" dirty="0"/>
                    </a:p>
                  </a:txBody>
                  <a:tcPr marT="45700" marB="45700"/>
                </a:tc>
              </a:tr>
              <a:tr h="37068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Drug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Placebo</a:t>
                      </a:r>
                      <a:endParaRPr lang="en-US" sz="1800" dirty="0"/>
                    </a:p>
                  </a:txBody>
                  <a:tcPr marT="45700" marB="45700"/>
                </a:tc>
              </a:tr>
            </a:tbl>
          </a:graphicData>
        </a:graphic>
      </p:graphicFrame>
      <p:sp>
        <p:nvSpPr>
          <p:cNvPr id="7" name="TextBox 44"/>
          <p:cNvSpPr txBox="1">
            <a:spLocks noChangeArrowheads="1"/>
          </p:cNvSpPr>
          <p:nvPr/>
        </p:nvSpPr>
        <p:spPr bwMode="auto">
          <a:xfrm>
            <a:off x="3049588" y="6046788"/>
            <a:ext cx="10175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dirty="0"/>
              <a:t>Placebo</a:t>
            </a:r>
          </a:p>
        </p:txBody>
      </p:sp>
      <p:sp>
        <p:nvSpPr>
          <p:cNvPr id="8" name="TextBox 45"/>
          <p:cNvSpPr txBox="1">
            <a:spLocks noChangeArrowheads="1"/>
          </p:cNvSpPr>
          <p:nvPr/>
        </p:nvSpPr>
        <p:spPr bwMode="auto">
          <a:xfrm>
            <a:off x="6105525" y="296545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dirty="0"/>
              <a:t>Drug</a:t>
            </a:r>
          </a:p>
        </p:txBody>
      </p:sp>
      <p:sp>
        <p:nvSpPr>
          <p:cNvPr id="9" name="TextBox 46"/>
          <p:cNvSpPr txBox="1">
            <a:spLocks noChangeArrowheads="1"/>
          </p:cNvSpPr>
          <p:nvPr/>
        </p:nvSpPr>
        <p:spPr bwMode="auto">
          <a:xfrm>
            <a:off x="6113463" y="333375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dirty="0"/>
              <a:t>Drug</a:t>
            </a:r>
          </a:p>
        </p:txBody>
      </p:sp>
      <p:sp>
        <p:nvSpPr>
          <p:cNvPr id="10" name="TextBox 47"/>
          <p:cNvSpPr txBox="1">
            <a:spLocks noChangeArrowheads="1"/>
          </p:cNvSpPr>
          <p:nvPr/>
        </p:nvSpPr>
        <p:spPr bwMode="auto">
          <a:xfrm>
            <a:off x="1068388" y="2706688"/>
            <a:ext cx="6842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dirty="0"/>
              <a:t>Drug</a:t>
            </a:r>
          </a:p>
        </p:txBody>
      </p:sp>
      <p:sp>
        <p:nvSpPr>
          <p:cNvPr id="11" name="TextBox 50"/>
          <p:cNvSpPr txBox="1">
            <a:spLocks noChangeArrowheads="1"/>
          </p:cNvSpPr>
          <p:nvPr/>
        </p:nvSpPr>
        <p:spPr bwMode="auto">
          <a:xfrm rot="16200000">
            <a:off x="252413" y="3109913"/>
            <a:ext cx="12271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dirty="0"/>
              <a:t>Treatment</a:t>
            </a:r>
          </a:p>
        </p:txBody>
      </p:sp>
      <p:sp>
        <p:nvSpPr>
          <p:cNvPr id="12" name="TextBox 51"/>
          <p:cNvSpPr txBox="1">
            <a:spLocks noChangeArrowheads="1"/>
          </p:cNvSpPr>
          <p:nvPr/>
        </p:nvSpPr>
        <p:spPr bwMode="auto">
          <a:xfrm>
            <a:off x="2798763" y="2306638"/>
            <a:ext cx="13382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dirty="0"/>
              <a:t>Patient told</a:t>
            </a:r>
          </a:p>
        </p:txBody>
      </p:sp>
      <p:sp>
        <p:nvSpPr>
          <p:cNvPr id="13" name="TextBox 53"/>
          <p:cNvSpPr txBox="1">
            <a:spLocks noChangeArrowheads="1"/>
          </p:cNvSpPr>
          <p:nvPr/>
        </p:nvSpPr>
        <p:spPr bwMode="auto">
          <a:xfrm rot="16200000">
            <a:off x="5372100" y="3163888"/>
            <a:ext cx="12271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dirty="0"/>
              <a:t>Treatment</a:t>
            </a:r>
          </a:p>
        </p:txBody>
      </p:sp>
      <p:sp>
        <p:nvSpPr>
          <p:cNvPr id="14" name="TextBox 54"/>
          <p:cNvSpPr txBox="1">
            <a:spLocks noChangeArrowheads="1"/>
          </p:cNvSpPr>
          <p:nvPr/>
        </p:nvSpPr>
        <p:spPr bwMode="auto">
          <a:xfrm rot="16200000">
            <a:off x="2249488" y="5846763"/>
            <a:ext cx="12271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dirty="0"/>
              <a:t>Treatment</a:t>
            </a:r>
          </a:p>
        </p:txBody>
      </p:sp>
      <p:sp>
        <p:nvSpPr>
          <p:cNvPr id="15" name="TextBox 56"/>
          <p:cNvSpPr txBox="1">
            <a:spLocks noChangeArrowheads="1"/>
          </p:cNvSpPr>
          <p:nvPr/>
        </p:nvSpPr>
        <p:spPr bwMode="auto">
          <a:xfrm>
            <a:off x="6891338" y="2438400"/>
            <a:ext cx="13382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dirty="0"/>
              <a:t>Patient told</a:t>
            </a:r>
          </a:p>
        </p:txBody>
      </p:sp>
      <p:sp>
        <p:nvSpPr>
          <p:cNvPr id="16" name="TextBox 57"/>
          <p:cNvSpPr txBox="1">
            <a:spLocks noChangeArrowheads="1"/>
          </p:cNvSpPr>
          <p:nvPr/>
        </p:nvSpPr>
        <p:spPr bwMode="auto">
          <a:xfrm>
            <a:off x="4529138" y="5178425"/>
            <a:ext cx="13382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dirty="0"/>
              <a:t>Patient told</a:t>
            </a:r>
          </a:p>
        </p:txBody>
      </p:sp>
      <p:sp>
        <p:nvSpPr>
          <p:cNvPr id="17" name="TextBox 61"/>
          <p:cNvSpPr txBox="1">
            <a:spLocks noChangeArrowheads="1"/>
          </p:cNvSpPr>
          <p:nvPr/>
        </p:nvSpPr>
        <p:spPr bwMode="auto">
          <a:xfrm>
            <a:off x="1066800" y="3114675"/>
            <a:ext cx="10175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dirty="0"/>
              <a:t>Placebo</a:t>
            </a:r>
          </a:p>
        </p:txBody>
      </p:sp>
      <p:sp>
        <p:nvSpPr>
          <p:cNvPr id="18" name="TextBox 62"/>
          <p:cNvSpPr txBox="1">
            <a:spLocks noChangeArrowheads="1"/>
          </p:cNvSpPr>
          <p:nvPr/>
        </p:nvSpPr>
        <p:spPr bwMode="auto">
          <a:xfrm>
            <a:off x="1066800" y="3489325"/>
            <a:ext cx="979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dirty="0"/>
              <a:t>Nothing</a:t>
            </a:r>
          </a:p>
        </p:txBody>
      </p:sp>
      <p:sp>
        <p:nvSpPr>
          <p:cNvPr id="19" name="Text Box 94"/>
          <p:cNvSpPr txBox="1">
            <a:spLocks noChangeArrowheads="1"/>
          </p:cNvSpPr>
          <p:nvPr/>
        </p:nvSpPr>
        <p:spPr bwMode="auto">
          <a:xfrm>
            <a:off x="855663" y="1892300"/>
            <a:ext cx="17351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 b="1" dirty="0" smtClean="0"/>
              <a:t>Three </a:t>
            </a:r>
            <a:r>
              <a:rPr lang="en-US" altLang="en-US" sz="2000" b="1" dirty="0"/>
              <a:t>arms</a:t>
            </a:r>
            <a:endParaRPr lang="en-US" altLang="en-US" sz="2000" b="1" baseline="-25000" dirty="0"/>
          </a:p>
        </p:txBody>
      </p:sp>
      <p:sp>
        <p:nvSpPr>
          <p:cNvPr id="20" name="Text Box 94"/>
          <p:cNvSpPr txBox="1">
            <a:spLocks noChangeArrowheads="1"/>
          </p:cNvSpPr>
          <p:nvPr/>
        </p:nvSpPr>
        <p:spPr bwMode="auto">
          <a:xfrm>
            <a:off x="5715000" y="1912938"/>
            <a:ext cx="3124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 b="1" dirty="0" smtClean="0"/>
              <a:t>Concealed </a:t>
            </a:r>
            <a:r>
              <a:rPr lang="en-US" altLang="en-US" sz="2000" b="1" dirty="0"/>
              <a:t>treatment</a:t>
            </a:r>
            <a:endParaRPr lang="en-US" altLang="en-US" sz="2000" b="1" baseline="-25000" dirty="0"/>
          </a:p>
        </p:txBody>
      </p:sp>
      <p:sp>
        <p:nvSpPr>
          <p:cNvPr id="21" name="Text Box 94"/>
          <p:cNvSpPr txBox="1">
            <a:spLocks noChangeArrowheads="1"/>
          </p:cNvSpPr>
          <p:nvPr/>
        </p:nvSpPr>
        <p:spPr bwMode="auto">
          <a:xfrm>
            <a:off x="2667000" y="4648200"/>
            <a:ext cx="40719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 b="1" dirty="0" smtClean="0"/>
              <a:t>Balanced </a:t>
            </a:r>
            <a:r>
              <a:rPr lang="en-US" altLang="en-US" sz="2000" b="1" dirty="0"/>
              <a:t>placebo design</a:t>
            </a:r>
            <a:endParaRPr lang="en-US" altLang="en-US" sz="2000" b="1" baseline="-25000" dirty="0"/>
          </a:p>
        </p:txBody>
      </p:sp>
    </p:spTree>
    <p:extLst>
      <p:ext uri="{BB962C8B-B14F-4D97-AF65-F5344CB8AC3E}">
        <p14:creationId xmlns:p14="http://schemas.microsoft.com/office/powerpoint/2010/main" val="1965703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What’s the problem?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4080"/>
            <a:ext cx="8229600" cy="4389120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>
                <a:latin typeface="+mj-lt"/>
              </a:rPr>
              <a:t>“</a:t>
            </a:r>
            <a:r>
              <a:rPr lang="en-US" sz="3200" i="1" dirty="0" smtClean="0">
                <a:latin typeface="+mj-lt"/>
              </a:rPr>
              <a:t>TELLING</a:t>
            </a:r>
            <a:r>
              <a:rPr lang="en-US" sz="3200" dirty="0" smtClean="0">
                <a:latin typeface="+mj-lt"/>
              </a:rPr>
              <a:t>” </a:t>
            </a:r>
            <a:r>
              <a:rPr lang="en-US" sz="3200" dirty="0" smtClean="0">
                <a:latin typeface="+mj-lt"/>
              </a:rPr>
              <a:t>and </a:t>
            </a:r>
            <a:r>
              <a:rPr lang="en-US" sz="3200" dirty="0" smtClean="0">
                <a:latin typeface="+mj-lt"/>
              </a:rPr>
              <a:t>“</a:t>
            </a:r>
            <a:r>
              <a:rPr lang="en-US" sz="3200" i="1" dirty="0" smtClean="0">
                <a:latin typeface="+mj-lt"/>
              </a:rPr>
              <a:t>EXPECTING</a:t>
            </a:r>
            <a:r>
              <a:rPr lang="en-US" sz="3200" dirty="0" smtClean="0">
                <a:latin typeface="+mj-lt"/>
              </a:rPr>
              <a:t>” </a:t>
            </a:r>
            <a:r>
              <a:rPr lang="en-US" sz="3200" dirty="0" smtClean="0">
                <a:latin typeface="+mj-lt"/>
              </a:rPr>
              <a:t>are different variables</a:t>
            </a:r>
          </a:p>
          <a:p>
            <a:r>
              <a:rPr lang="en-US" sz="3200" dirty="0" smtClean="0">
                <a:latin typeface="+mj-lt"/>
              </a:rPr>
              <a:t>Telling the patient something affects expectation, but does not fully determine expectation</a:t>
            </a:r>
          </a:p>
          <a:p>
            <a:r>
              <a:rPr lang="en-US" sz="3200" dirty="0" smtClean="0">
                <a:latin typeface="+mj-lt"/>
              </a:rPr>
              <a:t>There are </a:t>
            </a:r>
            <a:r>
              <a:rPr lang="en-US" sz="3200" dirty="0" smtClean="0">
                <a:latin typeface="+mj-lt"/>
              </a:rPr>
              <a:t>other </a:t>
            </a:r>
            <a:r>
              <a:rPr lang="en-US" sz="3200" dirty="0" smtClean="0">
                <a:latin typeface="+mj-lt"/>
              </a:rPr>
              <a:t>causes of </a:t>
            </a:r>
            <a:r>
              <a:rPr lang="en-US" sz="3200" dirty="0" smtClean="0">
                <a:latin typeface="+mj-lt"/>
              </a:rPr>
              <a:t>expectation:</a:t>
            </a:r>
            <a:endParaRPr lang="en-US" sz="3000" dirty="0" smtClean="0">
              <a:latin typeface="+mj-lt"/>
            </a:endParaRPr>
          </a:p>
          <a:p>
            <a:pPr lvl="1"/>
            <a:r>
              <a:rPr lang="en-US" sz="3000" dirty="0" smtClean="0">
                <a:latin typeface="+mj-lt"/>
              </a:rPr>
              <a:t>Trust</a:t>
            </a:r>
          </a:p>
          <a:p>
            <a:pPr lvl="1"/>
            <a:r>
              <a:rPr lang="en-US" sz="3000" dirty="0" smtClean="0">
                <a:latin typeface="+mj-lt"/>
              </a:rPr>
              <a:t>Prior beliefs</a:t>
            </a:r>
          </a:p>
          <a:p>
            <a:pPr lvl="1"/>
            <a:r>
              <a:rPr lang="en-US" sz="3000" dirty="0" smtClean="0">
                <a:latin typeface="+mj-lt"/>
              </a:rPr>
              <a:t>Education</a:t>
            </a:r>
          </a:p>
          <a:p>
            <a:r>
              <a:rPr lang="en-US" sz="3200" dirty="0" smtClean="0">
                <a:latin typeface="+mj-lt"/>
              </a:rPr>
              <a:t>None of these designs estimates well the expectation effect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9401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Outline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+mj-lt"/>
              </a:rPr>
              <a:t>Principles of causal diagrams</a:t>
            </a:r>
          </a:p>
          <a:p>
            <a:r>
              <a:rPr lang="en-US" sz="3200" dirty="0" smtClean="0">
                <a:latin typeface="+mj-lt"/>
              </a:rPr>
              <a:t>What is “placebo”?</a:t>
            </a:r>
          </a:p>
          <a:p>
            <a:r>
              <a:rPr lang="en-US" sz="3200" dirty="0" smtClean="0">
                <a:latin typeface="+mj-lt"/>
              </a:rPr>
              <a:t>What is the “placebo effect”?</a:t>
            </a:r>
          </a:p>
          <a:p>
            <a:r>
              <a:rPr lang="en-US" sz="3200" dirty="0" smtClean="0">
                <a:latin typeface="+mj-lt"/>
              </a:rPr>
              <a:t>The expectation effect rather than the placebo effect</a:t>
            </a:r>
          </a:p>
          <a:p>
            <a:r>
              <a:rPr lang="en-US" sz="3200" dirty="0" smtClean="0">
                <a:latin typeface="+mj-lt"/>
              </a:rPr>
              <a:t>Previous study designs</a:t>
            </a:r>
          </a:p>
          <a:p>
            <a:r>
              <a:rPr lang="en-US" sz="3200" b="1" dirty="0" smtClean="0">
                <a:latin typeface="+mj-lt"/>
              </a:rPr>
              <a:t>Suggested study design</a:t>
            </a:r>
            <a:endParaRPr lang="en-US" sz="3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0313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val 35"/>
          <p:cNvSpPr/>
          <p:nvPr/>
        </p:nvSpPr>
        <p:spPr>
          <a:xfrm rot="18534665">
            <a:off x="6240489" y="2959798"/>
            <a:ext cx="849945" cy="28543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05800" cy="1143000"/>
          </a:xfrm>
        </p:spPr>
        <p:txBody>
          <a:bodyPr/>
          <a:lstStyle/>
          <a:p>
            <a:r>
              <a:rPr lang="en-US" dirty="0" smtClean="0"/>
              <a:t>Measure expectation!</a:t>
            </a:r>
            <a:endParaRPr lang="en-US" dirty="0"/>
          </a:p>
        </p:txBody>
      </p:sp>
      <p:sp>
        <p:nvSpPr>
          <p:cNvPr id="3" name="Text Box 88"/>
          <p:cNvSpPr txBox="1">
            <a:spLocks noChangeArrowheads="1"/>
          </p:cNvSpPr>
          <p:nvPr/>
        </p:nvSpPr>
        <p:spPr bwMode="auto">
          <a:xfrm>
            <a:off x="3959225" y="5046663"/>
            <a:ext cx="11398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T</a:t>
            </a:r>
            <a:r>
              <a:rPr lang="en-US" altLang="en-US" i="1" baseline="-25000" dirty="0"/>
              <a:t>OFFERED</a:t>
            </a:r>
          </a:p>
        </p:txBody>
      </p:sp>
      <p:sp>
        <p:nvSpPr>
          <p:cNvPr id="4" name="Text Box 92"/>
          <p:cNvSpPr txBox="1">
            <a:spLocks noChangeArrowheads="1"/>
          </p:cNvSpPr>
          <p:nvPr/>
        </p:nvSpPr>
        <p:spPr bwMode="auto">
          <a:xfrm>
            <a:off x="7331075" y="4992688"/>
            <a:ext cx="3651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D</a:t>
            </a:r>
            <a:endParaRPr lang="en-US" altLang="en-US" sz="2000" i="1" dirty="0">
              <a:latin typeface="Times New Roman" pitchFamily="18" charset="0"/>
            </a:endParaRPr>
          </a:p>
        </p:txBody>
      </p:sp>
      <p:sp>
        <p:nvSpPr>
          <p:cNvPr id="5" name="Text Box 94"/>
          <p:cNvSpPr txBox="1">
            <a:spLocks noChangeArrowheads="1"/>
          </p:cNvSpPr>
          <p:nvPr/>
        </p:nvSpPr>
        <p:spPr bwMode="auto">
          <a:xfrm>
            <a:off x="5549900" y="3476625"/>
            <a:ext cx="3683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E</a:t>
            </a:r>
            <a:endParaRPr lang="en-US" altLang="en-US" i="1" baseline="-25000" dirty="0"/>
          </a:p>
        </p:txBody>
      </p:sp>
      <p:sp>
        <p:nvSpPr>
          <p:cNvPr id="6" name="Line 103"/>
          <p:cNvSpPr>
            <a:spLocks noChangeShapeType="1"/>
          </p:cNvSpPr>
          <p:nvPr/>
        </p:nvSpPr>
        <p:spPr bwMode="auto">
          <a:xfrm>
            <a:off x="5819775" y="3756025"/>
            <a:ext cx="1516063" cy="1316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" name="Text Box 87"/>
          <p:cNvSpPr txBox="1">
            <a:spLocks noChangeArrowheads="1"/>
          </p:cNvSpPr>
          <p:nvPr/>
        </p:nvSpPr>
        <p:spPr bwMode="auto">
          <a:xfrm>
            <a:off x="1219200" y="4959350"/>
            <a:ext cx="496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 dirty="0">
                <a:latin typeface="French Script MT" pitchFamily="66" charset="0"/>
              </a:rPr>
              <a:t>R</a:t>
            </a:r>
            <a:endParaRPr lang="en-US" altLang="en-US" sz="2400" b="1" baseline="-25000" dirty="0">
              <a:latin typeface="French Script MT" pitchFamily="66" charset="0"/>
            </a:endParaRPr>
          </a:p>
        </p:txBody>
      </p:sp>
      <p:sp>
        <p:nvSpPr>
          <p:cNvPr id="8" name="Text Box 94"/>
          <p:cNvSpPr txBox="1">
            <a:spLocks noChangeArrowheads="1"/>
          </p:cNvSpPr>
          <p:nvPr/>
        </p:nvSpPr>
        <p:spPr bwMode="auto">
          <a:xfrm>
            <a:off x="4037013" y="2108200"/>
            <a:ext cx="37306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B</a:t>
            </a:r>
            <a:endParaRPr lang="en-US" altLang="en-US" i="1" baseline="-25000" dirty="0"/>
          </a:p>
        </p:txBody>
      </p:sp>
      <p:sp>
        <p:nvSpPr>
          <p:cNvPr id="9" name="Line 97"/>
          <p:cNvSpPr>
            <a:spLocks noChangeShapeType="1"/>
          </p:cNvSpPr>
          <p:nvPr/>
        </p:nvSpPr>
        <p:spPr bwMode="auto">
          <a:xfrm>
            <a:off x="4416425" y="2532063"/>
            <a:ext cx="1211263" cy="1035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" name="Line 97"/>
          <p:cNvSpPr>
            <a:spLocks noChangeShapeType="1"/>
          </p:cNvSpPr>
          <p:nvPr/>
        </p:nvSpPr>
        <p:spPr bwMode="auto">
          <a:xfrm flipV="1">
            <a:off x="4225925" y="3744913"/>
            <a:ext cx="1373188" cy="1301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" name="TextBox 17"/>
          <p:cNvSpPr txBox="1">
            <a:spLocks noChangeArrowheads="1"/>
          </p:cNvSpPr>
          <p:nvPr/>
        </p:nvSpPr>
        <p:spPr bwMode="auto">
          <a:xfrm rot="2547653">
            <a:off x="6146800" y="4051300"/>
            <a:ext cx="9096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i="1" dirty="0" smtClean="0"/>
              <a:t>t (</a:t>
            </a:r>
            <a:r>
              <a:rPr lang="en-US" sz="1400" i="1" cap="small" dirty="0" smtClean="0"/>
              <a:t>taken</a:t>
            </a:r>
            <a:r>
              <a:rPr lang="en-US" sz="1600" i="1" dirty="0" smtClean="0"/>
              <a:t>)</a:t>
            </a:r>
            <a:endParaRPr lang="en-US" sz="1600" i="1" baseline="30000" dirty="0" smtClean="0"/>
          </a:p>
        </p:txBody>
      </p:sp>
      <p:sp>
        <p:nvSpPr>
          <p:cNvPr id="12" name="TextBox 17"/>
          <p:cNvSpPr txBox="1">
            <a:spLocks noChangeArrowheads="1"/>
          </p:cNvSpPr>
          <p:nvPr/>
        </p:nvSpPr>
        <p:spPr bwMode="auto">
          <a:xfrm rot="2356466">
            <a:off x="4621213" y="2830513"/>
            <a:ext cx="11271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i="1" dirty="0" smtClean="0"/>
              <a:t>t (</a:t>
            </a:r>
            <a:r>
              <a:rPr lang="en-US" sz="1400" i="1" cap="small" dirty="0" smtClean="0"/>
              <a:t>offered</a:t>
            </a:r>
            <a:r>
              <a:rPr lang="en-US" sz="1600" i="1" dirty="0" smtClean="0"/>
              <a:t>)</a:t>
            </a:r>
            <a:endParaRPr lang="en-US" sz="1600" i="1" baseline="30000" dirty="0" smtClean="0"/>
          </a:p>
        </p:txBody>
      </p:sp>
      <p:sp>
        <p:nvSpPr>
          <p:cNvPr id="13" name="Text Box 94"/>
          <p:cNvSpPr txBox="1">
            <a:spLocks noChangeArrowheads="1"/>
          </p:cNvSpPr>
          <p:nvPr/>
        </p:nvSpPr>
        <p:spPr bwMode="auto">
          <a:xfrm rot="18996839">
            <a:off x="3763963" y="4081463"/>
            <a:ext cx="20828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B</a:t>
            </a:r>
            <a:r>
              <a:rPr lang="en-US" altLang="en-US" sz="1400" dirty="0"/>
              <a:t>=</a:t>
            </a:r>
            <a:r>
              <a:rPr lang="en-US" altLang="en-US" sz="1400" i="1" dirty="0"/>
              <a:t>blinded</a:t>
            </a:r>
            <a:r>
              <a:rPr lang="en-US" altLang="en-US" sz="1400" dirty="0"/>
              <a:t>: null effect</a:t>
            </a:r>
            <a:endParaRPr lang="en-US" altLang="en-US" sz="1400" i="1" baseline="-25000" dirty="0"/>
          </a:p>
        </p:txBody>
      </p:sp>
      <p:sp>
        <p:nvSpPr>
          <p:cNvPr id="14" name="Text Box 94"/>
          <p:cNvSpPr txBox="1">
            <a:spLocks noChangeArrowheads="1"/>
          </p:cNvSpPr>
          <p:nvPr/>
        </p:nvSpPr>
        <p:spPr bwMode="auto">
          <a:xfrm>
            <a:off x="4953000" y="5675313"/>
            <a:ext cx="20193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B</a:t>
            </a:r>
            <a:r>
              <a:rPr lang="en-US" altLang="en-US" sz="1400" dirty="0"/>
              <a:t>=</a:t>
            </a:r>
            <a:r>
              <a:rPr lang="en-US" altLang="en-US" sz="1400" i="1" dirty="0"/>
              <a:t>blinded</a:t>
            </a:r>
            <a:r>
              <a:rPr lang="en-US" altLang="en-US" sz="1400" dirty="0"/>
              <a:t>: null effect</a:t>
            </a:r>
            <a:endParaRPr lang="en-US" altLang="en-US" sz="1400" i="1" baseline="-25000" dirty="0"/>
          </a:p>
        </p:txBody>
      </p:sp>
      <p:sp>
        <p:nvSpPr>
          <p:cNvPr id="15" name="Rectangle 14"/>
          <p:cNvSpPr/>
          <p:nvPr/>
        </p:nvSpPr>
        <p:spPr>
          <a:xfrm>
            <a:off x="4025900" y="2051050"/>
            <a:ext cx="373063" cy="45243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 dirty="0"/>
          </a:p>
        </p:txBody>
      </p:sp>
      <p:sp>
        <p:nvSpPr>
          <p:cNvPr id="16" name="Rectangle 15"/>
          <p:cNvSpPr/>
          <p:nvPr/>
        </p:nvSpPr>
        <p:spPr>
          <a:xfrm>
            <a:off x="1247775" y="4960938"/>
            <a:ext cx="373063" cy="45243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895600" y="5035550"/>
            <a:ext cx="0" cy="2476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957513" y="5037138"/>
            <a:ext cx="0" cy="2476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4522788" y="2635250"/>
            <a:ext cx="169862" cy="1857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4478338" y="2582863"/>
            <a:ext cx="169862" cy="185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2849563" y="3476625"/>
            <a:ext cx="169862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2878138" y="3432175"/>
            <a:ext cx="169862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61"/>
          <p:cNvGrpSpPr>
            <a:grpSpLocks/>
          </p:cNvGrpSpPr>
          <p:nvPr/>
        </p:nvGrpSpPr>
        <p:grpSpPr bwMode="auto">
          <a:xfrm rot="400789">
            <a:off x="1544638" y="1898650"/>
            <a:ext cx="1246187" cy="3522663"/>
            <a:chOff x="1281015" y="1066718"/>
            <a:chExt cx="1245705" cy="3522834"/>
          </a:xfrm>
        </p:grpSpPr>
        <p:sp>
          <p:nvSpPr>
            <p:cNvPr id="24" name="Line 86"/>
            <p:cNvSpPr>
              <a:spLocks noChangeShapeType="1"/>
            </p:cNvSpPr>
            <p:nvPr/>
          </p:nvSpPr>
          <p:spPr bwMode="auto">
            <a:xfrm rot="18763084" flipV="1">
              <a:off x="712427" y="2775258"/>
              <a:ext cx="3522834" cy="1057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cxnSp>
          <p:nvCxnSpPr>
            <p:cNvPr id="25" name="Straight Connector 24"/>
            <p:cNvCxnSpPr/>
            <p:nvPr/>
          </p:nvCxnSpPr>
          <p:spPr bwMode="auto">
            <a:xfrm flipH="1">
              <a:off x="1422438" y="3884205"/>
              <a:ext cx="128538" cy="287351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 bwMode="auto">
            <a:xfrm flipH="1">
              <a:off x="1280895" y="3882573"/>
              <a:ext cx="268184" cy="15717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Line 86"/>
          <p:cNvSpPr>
            <a:spLocks noChangeShapeType="1"/>
          </p:cNvSpPr>
          <p:nvPr/>
        </p:nvSpPr>
        <p:spPr bwMode="auto">
          <a:xfrm>
            <a:off x="1752600" y="5162550"/>
            <a:ext cx="2155825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1758950" y="5162550"/>
            <a:ext cx="298450" cy="100013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1758950" y="5072063"/>
            <a:ext cx="298450" cy="90487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91"/>
          <p:cNvSpPr txBox="1">
            <a:spLocks noChangeArrowheads="1"/>
          </p:cNvSpPr>
          <p:nvPr/>
        </p:nvSpPr>
        <p:spPr bwMode="auto">
          <a:xfrm>
            <a:off x="5573713" y="5030788"/>
            <a:ext cx="9588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T</a:t>
            </a:r>
            <a:r>
              <a:rPr lang="en-US" altLang="en-US" i="1" baseline="-25000" dirty="0"/>
              <a:t>TAKEN</a:t>
            </a:r>
          </a:p>
        </p:txBody>
      </p:sp>
      <p:sp>
        <p:nvSpPr>
          <p:cNvPr id="31" name="Line 97"/>
          <p:cNvSpPr>
            <a:spLocks noChangeShapeType="1"/>
          </p:cNvSpPr>
          <p:nvPr/>
        </p:nvSpPr>
        <p:spPr bwMode="auto">
          <a:xfrm>
            <a:off x="4572000" y="5172075"/>
            <a:ext cx="1065213" cy="7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2" name="Line 101"/>
          <p:cNvSpPr>
            <a:spLocks noChangeShapeType="1"/>
          </p:cNvSpPr>
          <p:nvPr/>
        </p:nvSpPr>
        <p:spPr bwMode="auto">
          <a:xfrm>
            <a:off x="6096000" y="5168900"/>
            <a:ext cx="11636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3" name="TextBox 17"/>
          <p:cNvSpPr txBox="1">
            <a:spLocks noChangeArrowheads="1"/>
          </p:cNvSpPr>
          <p:nvPr/>
        </p:nvSpPr>
        <p:spPr bwMode="auto">
          <a:xfrm>
            <a:off x="6473825" y="4859338"/>
            <a:ext cx="298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600" i="1" dirty="0"/>
              <a:t>e</a:t>
            </a:r>
            <a:endParaRPr lang="en-US" altLang="en-US" sz="1600" i="1" baseline="30000" dirty="0"/>
          </a:p>
        </p:txBody>
      </p:sp>
      <p:sp>
        <p:nvSpPr>
          <p:cNvPr id="34" name="Freeform 6"/>
          <p:cNvSpPr>
            <a:spLocks/>
          </p:cNvSpPr>
          <p:nvPr/>
        </p:nvSpPr>
        <p:spPr bwMode="auto">
          <a:xfrm>
            <a:off x="4181475" y="5426075"/>
            <a:ext cx="3292475" cy="822325"/>
          </a:xfrm>
          <a:custGeom>
            <a:avLst/>
            <a:gdLst>
              <a:gd name="T0" fmla="*/ 0 w 3293706"/>
              <a:gd name="T1" fmla="*/ 0 h 1884783"/>
              <a:gd name="T2" fmla="*/ 1719994 w 3293706"/>
              <a:gd name="T3" fmla="*/ 155802 h 1884783"/>
              <a:gd name="T4" fmla="*/ 3264289 w 3293706"/>
              <a:gd name="T5" fmla="*/ 0 h 188478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293706" h="1884783">
                <a:moveTo>
                  <a:pt x="0" y="0"/>
                </a:moveTo>
                <a:cubicBezTo>
                  <a:pt x="593271" y="942391"/>
                  <a:pt x="1186543" y="1884783"/>
                  <a:pt x="1735494" y="1884783"/>
                </a:cubicBezTo>
                <a:cubicBezTo>
                  <a:pt x="2284445" y="1884783"/>
                  <a:pt x="2789075" y="942391"/>
                  <a:pt x="3293706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350027" y="2143539"/>
            <a:ext cx="9156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blinded</a:t>
            </a:r>
            <a:endParaRPr lang="en-US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Line 101"/>
          <p:cNvSpPr>
            <a:spLocks noChangeShapeType="1"/>
          </p:cNvSpPr>
          <p:nvPr/>
        </p:nvSpPr>
        <p:spPr bwMode="auto">
          <a:xfrm>
            <a:off x="5887278" y="3631095"/>
            <a:ext cx="11636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8" name="Text Box 94"/>
          <p:cNvSpPr txBox="1">
            <a:spLocks noChangeArrowheads="1"/>
          </p:cNvSpPr>
          <p:nvPr/>
        </p:nvSpPr>
        <p:spPr bwMode="auto">
          <a:xfrm>
            <a:off x="7006533" y="3346414"/>
            <a:ext cx="50710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 smtClean="0"/>
              <a:t>E</a:t>
            </a:r>
            <a:r>
              <a:rPr lang="en-US" altLang="en-US" sz="2800" i="1" dirty="0" smtClean="0"/>
              <a:t>*</a:t>
            </a:r>
            <a:endParaRPr lang="en-US" altLang="en-US" sz="2800" i="1" baseline="-25000" dirty="0"/>
          </a:p>
        </p:txBody>
      </p:sp>
    </p:spTree>
    <p:extLst>
      <p:ext uri="{BB962C8B-B14F-4D97-AF65-F5344CB8AC3E}">
        <p14:creationId xmlns:p14="http://schemas.microsoft.com/office/powerpoint/2010/main" val="283382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What is “expectation”?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+mj-lt"/>
              </a:rPr>
              <a:t>A single variable or multiple </a:t>
            </a:r>
            <a:r>
              <a:rPr lang="en-US" sz="3200" dirty="0" smtClean="0">
                <a:latin typeface="+mj-lt"/>
              </a:rPr>
              <a:t>variables?</a:t>
            </a:r>
          </a:p>
          <a:p>
            <a:pPr lvl="1"/>
            <a:r>
              <a:rPr lang="en-US" sz="3000" dirty="0" smtClean="0">
                <a:latin typeface="+mj-lt"/>
              </a:rPr>
              <a:t>Don’t know</a:t>
            </a:r>
          </a:p>
          <a:p>
            <a:r>
              <a:rPr lang="en-US" sz="3200" dirty="0" smtClean="0">
                <a:latin typeface="+mj-lt"/>
              </a:rPr>
              <a:t>Have psychologists figured </a:t>
            </a:r>
            <a:r>
              <a:rPr lang="en-US" sz="3200" dirty="0">
                <a:latin typeface="+mj-lt"/>
              </a:rPr>
              <a:t>it </a:t>
            </a:r>
            <a:r>
              <a:rPr lang="en-US" sz="3200" dirty="0" smtClean="0">
                <a:latin typeface="+mj-lt"/>
              </a:rPr>
              <a:t>out?</a:t>
            </a:r>
            <a:endParaRPr lang="en-US" sz="3200" dirty="0">
              <a:latin typeface="+mj-lt"/>
            </a:endParaRPr>
          </a:p>
          <a:p>
            <a:pPr lvl="1"/>
            <a:r>
              <a:rPr lang="en-US" sz="3000" dirty="0" smtClean="0">
                <a:latin typeface="+mj-lt"/>
              </a:rPr>
              <a:t>Maybe (or maybe not)</a:t>
            </a:r>
          </a:p>
          <a:p>
            <a:r>
              <a:rPr lang="en-US" sz="3200" dirty="0" smtClean="0">
                <a:latin typeface="+mj-lt"/>
              </a:rPr>
              <a:t>How do we measure the variable(s)?</a:t>
            </a:r>
            <a:endParaRPr lang="en-US" sz="3200" dirty="0">
              <a:latin typeface="+mj-lt"/>
            </a:endParaRPr>
          </a:p>
          <a:p>
            <a:pPr lvl="1"/>
            <a:r>
              <a:rPr lang="en-US" sz="3000" dirty="0" smtClean="0">
                <a:latin typeface="+mj-lt"/>
              </a:rPr>
              <a:t>I am no expert in psychology and mental state variables</a:t>
            </a:r>
          </a:p>
        </p:txBody>
      </p:sp>
    </p:spTree>
    <p:extLst>
      <p:ext uri="{BB962C8B-B14F-4D97-AF65-F5344CB8AC3E}">
        <p14:creationId xmlns:p14="http://schemas.microsoft.com/office/powerpoint/2010/main" val="334225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Principles of causal diagrams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200" dirty="0" smtClean="0">
                <a:latin typeface="+mj-lt"/>
              </a:rPr>
              <a:t>Name the variables</a:t>
            </a:r>
          </a:p>
          <a:p>
            <a:pPr lvl="1"/>
            <a:r>
              <a:rPr lang="en-US" altLang="en-US" sz="3200" i="1" dirty="0"/>
              <a:t>T</a:t>
            </a:r>
            <a:r>
              <a:rPr lang="en-US" altLang="en-US" sz="3200" i="1" baseline="-25000" dirty="0"/>
              <a:t>OFFERED</a:t>
            </a:r>
          </a:p>
          <a:p>
            <a:pPr lvl="1"/>
            <a:r>
              <a:rPr lang="en-US" altLang="en-US" sz="3200" i="1" dirty="0" smtClean="0"/>
              <a:t>T</a:t>
            </a:r>
            <a:r>
              <a:rPr lang="en-US" altLang="en-US" sz="3200" i="1" baseline="-25000" dirty="0" smtClean="0"/>
              <a:t>TAKEN</a:t>
            </a:r>
            <a:endParaRPr lang="en-US" altLang="en-US" sz="3200" i="1" baseline="-25000" dirty="0"/>
          </a:p>
          <a:p>
            <a:pPr lvl="1"/>
            <a:r>
              <a:rPr lang="en-US" sz="3000" i="1" dirty="0" smtClean="0">
                <a:latin typeface="+mj-lt"/>
              </a:rPr>
              <a:t>D</a:t>
            </a:r>
          </a:p>
          <a:p>
            <a:pPr lvl="1"/>
            <a:r>
              <a:rPr lang="en-US" sz="3000" i="1" dirty="0" smtClean="0">
                <a:latin typeface="+mj-lt"/>
              </a:rPr>
              <a:t>…</a:t>
            </a:r>
          </a:p>
          <a:p>
            <a:pPr lvl="1"/>
            <a:r>
              <a:rPr lang="en-US" sz="3000" i="1" dirty="0" smtClean="0">
                <a:latin typeface="+mj-lt"/>
              </a:rPr>
              <a:t>…</a:t>
            </a:r>
          </a:p>
          <a:p>
            <a:pPr lvl="1"/>
            <a:r>
              <a:rPr lang="en-US" sz="3000" i="1" dirty="0" smtClean="0">
                <a:latin typeface="+mj-lt"/>
              </a:rPr>
              <a:t>…</a:t>
            </a:r>
          </a:p>
          <a:p>
            <a:pPr marL="393192" lvl="1" indent="0">
              <a:buNone/>
            </a:pPr>
            <a:endParaRPr lang="en-US" sz="3000" i="1" dirty="0" smtClean="0">
              <a:latin typeface="+mj-lt"/>
            </a:endParaRPr>
          </a:p>
          <a:p>
            <a:r>
              <a:rPr lang="en-US" sz="3200" dirty="0" smtClean="0">
                <a:latin typeface="+mj-lt"/>
              </a:rPr>
              <a:t>Draw postulated arrows (from cause to effect)</a:t>
            </a:r>
          </a:p>
          <a:p>
            <a:r>
              <a:rPr lang="en-US" sz="3200" dirty="0" smtClean="0">
                <a:latin typeface="+mj-lt"/>
              </a:rPr>
              <a:t>Depict theories of confounding bias</a:t>
            </a:r>
          </a:p>
          <a:p>
            <a:r>
              <a:rPr lang="en-US" sz="3200" dirty="0" smtClean="0">
                <a:latin typeface="+mj-lt"/>
              </a:rPr>
              <a:t>Depict theories of effect modification </a:t>
            </a:r>
          </a:p>
          <a:p>
            <a:endParaRPr lang="en-US" sz="32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7265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Conclusions (1)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>
                <a:latin typeface="+mj-lt"/>
              </a:rPr>
              <a:t>“Placebo” and “placebo effect” are vague terms</a:t>
            </a:r>
          </a:p>
          <a:p>
            <a:endParaRPr lang="en-US" sz="3200" dirty="0">
              <a:latin typeface="+mj-lt"/>
            </a:endParaRPr>
          </a:p>
          <a:p>
            <a:r>
              <a:rPr lang="en-US" sz="3200" dirty="0" smtClean="0">
                <a:latin typeface="+mj-lt"/>
              </a:rPr>
              <a:t>Stop using them; they are poorly defined</a:t>
            </a:r>
          </a:p>
          <a:p>
            <a:endParaRPr lang="en-US" sz="3200" dirty="0" smtClean="0">
              <a:latin typeface="+mj-lt"/>
            </a:endParaRPr>
          </a:p>
          <a:p>
            <a:r>
              <a:rPr lang="en-US" sz="3200" dirty="0" smtClean="0">
                <a:latin typeface="+mj-lt"/>
              </a:rPr>
              <a:t>Stop using them; neither is needed to advance knowledge</a:t>
            </a:r>
          </a:p>
          <a:p>
            <a:endParaRPr lang="en-US" sz="3200" dirty="0" smtClean="0">
              <a:latin typeface="+mj-lt"/>
            </a:endParaRPr>
          </a:p>
          <a:p>
            <a:r>
              <a:rPr lang="en-US" sz="3200" dirty="0" smtClean="0">
                <a:latin typeface="+mj-lt"/>
              </a:rPr>
              <a:t>The “placebo” pill is made up of something. Call it by its name (its chemical composition)</a:t>
            </a:r>
          </a:p>
          <a:p>
            <a:endParaRPr lang="en-US" sz="32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8663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Conclusions (2)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>
                <a:latin typeface="+mj-lt"/>
              </a:rPr>
              <a:t>Measure </a:t>
            </a:r>
            <a:r>
              <a:rPr lang="en-US" sz="3200" dirty="0" smtClean="0">
                <a:latin typeface="+mj-lt"/>
              </a:rPr>
              <a:t>expectation!</a:t>
            </a:r>
          </a:p>
          <a:p>
            <a:endParaRPr lang="en-US" sz="3200" dirty="0">
              <a:latin typeface="+mj-lt"/>
            </a:endParaRPr>
          </a:p>
          <a:p>
            <a:r>
              <a:rPr lang="en-US" sz="3200" dirty="0" smtClean="0">
                <a:latin typeface="+mj-lt"/>
              </a:rPr>
              <a:t>Study the causes and effects of expectation!!</a:t>
            </a:r>
          </a:p>
          <a:p>
            <a:endParaRPr lang="en-US" sz="3200" dirty="0" smtClean="0">
              <a:latin typeface="+mj-lt"/>
            </a:endParaRPr>
          </a:p>
          <a:p>
            <a:r>
              <a:rPr lang="en-US" sz="3200" dirty="0" smtClean="0">
                <a:latin typeface="+mj-lt"/>
              </a:rPr>
              <a:t>Use an observational cohort within a blinded randomized trial!!!</a:t>
            </a:r>
          </a:p>
          <a:p>
            <a:pPr marL="0" indent="0">
              <a:buNone/>
            </a:pPr>
            <a:endParaRPr lang="en-US" sz="3200" dirty="0" smtClean="0">
              <a:latin typeface="+mj-lt"/>
            </a:endParaRPr>
          </a:p>
          <a:p>
            <a:r>
              <a:rPr lang="en-US" sz="3200" dirty="0" smtClean="0">
                <a:latin typeface="+mj-lt"/>
              </a:rPr>
              <a:t>Deal with confounding bias and explore effect-modification</a:t>
            </a:r>
          </a:p>
          <a:p>
            <a:endParaRPr lang="en-US" sz="3200" dirty="0" smtClean="0">
              <a:latin typeface="+mj-lt"/>
            </a:endParaRPr>
          </a:p>
          <a:p>
            <a:endParaRPr lang="en-US" sz="32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1614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30880"/>
            <a:ext cx="8229600" cy="2407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 smtClean="0">
              <a:latin typeface="+mj-lt"/>
            </a:endParaRPr>
          </a:p>
          <a:p>
            <a:pPr marL="0" indent="0" algn="ctr">
              <a:buNone/>
            </a:pPr>
            <a:endParaRPr lang="en-US" sz="3200" dirty="0">
              <a:latin typeface="+mj-lt"/>
            </a:endParaRPr>
          </a:p>
          <a:p>
            <a:pPr marL="0" indent="0" algn="ctr">
              <a:buNone/>
            </a:pPr>
            <a:r>
              <a:rPr lang="en-US" sz="3200" dirty="0" smtClean="0">
                <a:latin typeface="+mj-lt"/>
              </a:rPr>
              <a:t>Thank you</a:t>
            </a:r>
          </a:p>
          <a:p>
            <a:endParaRPr lang="en-US" sz="3200" dirty="0" smtClean="0">
              <a:latin typeface="+mj-lt"/>
            </a:endParaRPr>
          </a:p>
          <a:p>
            <a:endParaRPr lang="en-US" sz="3200" dirty="0" smtClean="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62200" y="134207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u="sng" dirty="0">
                <a:hlinkClick r:id="rId2"/>
              </a:rPr>
              <a:t>Causal diagrams, the placebo effect, and the expectation effect.</a:t>
            </a:r>
            <a:endParaRPr lang="en-US" dirty="0"/>
          </a:p>
          <a:p>
            <a:r>
              <a:rPr lang="en-US" b="1" dirty="0"/>
              <a:t>Shahar E</a:t>
            </a:r>
            <a:r>
              <a:rPr lang="en-US" dirty="0"/>
              <a:t>, Shahar DJ.</a:t>
            </a:r>
          </a:p>
          <a:p>
            <a:r>
              <a:rPr lang="en-US" dirty="0"/>
              <a:t>Int J Gen Med. 2013 Sep 27;6:821-8</a:t>
            </a:r>
          </a:p>
          <a:p>
            <a:r>
              <a:rPr lang="en-US" dirty="0"/>
              <a:t>PMID: 24101881 [PubMed] </a:t>
            </a:r>
            <a:r>
              <a:rPr lang="en-US" u="sng" dirty="0">
                <a:hlinkClick r:id="rId2"/>
              </a:rPr>
              <a:t>Free PMC Article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41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Text Box 92"/>
          <p:cNvSpPr txBox="1">
            <a:spLocks noChangeArrowheads="1"/>
          </p:cNvSpPr>
          <p:nvPr/>
        </p:nvSpPr>
        <p:spPr bwMode="auto">
          <a:xfrm>
            <a:off x="7339013" y="4036187"/>
            <a:ext cx="4397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D</a:t>
            </a:r>
            <a:endParaRPr lang="en-US" altLang="en-US" sz="2000" i="1" dirty="0">
              <a:latin typeface="Times New Roman" pitchFamily="18" charset="0"/>
            </a:endParaRPr>
          </a:p>
        </p:txBody>
      </p:sp>
      <p:sp>
        <p:nvSpPr>
          <p:cNvPr id="4" name="Text Box 94"/>
          <p:cNvSpPr txBox="1">
            <a:spLocks noChangeArrowheads="1"/>
          </p:cNvSpPr>
          <p:nvPr/>
        </p:nvSpPr>
        <p:spPr bwMode="auto">
          <a:xfrm>
            <a:off x="1849438" y="2223262"/>
            <a:ext cx="3683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Q</a:t>
            </a:r>
            <a:endParaRPr lang="en-US" altLang="en-US" i="1" baseline="-25000" dirty="0"/>
          </a:p>
        </p:txBody>
      </p:sp>
      <p:sp>
        <p:nvSpPr>
          <p:cNvPr id="6" name="Line 103"/>
          <p:cNvSpPr>
            <a:spLocks noChangeShapeType="1"/>
          </p:cNvSpPr>
          <p:nvPr/>
        </p:nvSpPr>
        <p:spPr bwMode="auto">
          <a:xfrm>
            <a:off x="2174875" y="2561400"/>
            <a:ext cx="2032000" cy="1601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" name="Text Box 94"/>
          <p:cNvSpPr txBox="1">
            <a:spLocks noChangeArrowheads="1"/>
          </p:cNvSpPr>
          <p:nvPr/>
        </p:nvSpPr>
        <p:spPr bwMode="auto">
          <a:xfrm>
            <a:off x="1958975" y="5323650"/>
            <a:ext cx="3683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R</a:t>
            </a:r>
            <a:endParaRPr lang="en-US" altLang="en-US" i="1" baseline="-25000" dirty="0"/>
          </a:p>
        </p:txBody>
      </p:sp>
      <p:sp>
        <p:nvSpPr>
          <p:cNvPr id="8" name="Line 101"/>
          <p:cNvSpPr>
            <a:spLocks noChangeShapeType="1"/>
          </p:cNvSpPr>
          <p:nvPr/>
        </p:nvSpPr>
        <p:spPr bwMode="auto">
          <a:xfrm flipV="1">
            <a:off x="2271713" y="4247325"/>
            <a:ext cx="1946275" cy="1262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" name="TextBox 17"/>
          <p:cNvSpPr txBox="1">
            <a:spLocks noChangeArrowheads="1"/>
          </p:cNvSpPr>
          <p:nvPr/>
        </p:nvSpPr>
        <p:spPr bwMode="auto">
          <a:xfrm rot="19615319">
            <a:off x="2863850" y="4699762"/>
            <a:ext cx="284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400" i="1" dirty="0"/>
              <a:t>q</a:t>
            </a:r>
            <a:endParaRPr lang="en-US" altLang="en-US" sz="1400" i="1" baseline="30000" dirty="0"/>
          </a:p>
        </p:txBody>
      </p:sp>
      <p:sp>
        <p:nvSpPr>
          <p:cNvPr id="10" name="TextBox 17"/>
          <p:cNvSpPr txBox="1">
            <a:spLocks noChangeArrowheads="1"/>
          </p:cNvSpPr>
          <p:nvPr/>
        </p:nvSpPr>
        <p:spPr bwMode="auto">
          <a:xfrm rot="2324393">
            <a:off x="2947988" y="2937637"/>
            <a:ext cx="2428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400" i="1" dirty="0"/>
              <a:t>r</a:t>
            </a:r>
            <a:endParaRPr lang="en-US" altLang="en-US" sz="1400" i="1" baseline="30000" dirty="0"/>
          </a:p>
        </p:txBody>
      </p:sp>
      <p:sp>
        <p:nvSpPr>
          <p:cNvPr id="11" name="Text Box 88"/>
          <p:cNvSpPr txBox="1">
            <a:spLocks noChangeArrowheads="1"/>
          </p:cNvSpPr>
          <p:nvPr/>
        </p:nvSpPr>
        <p:spPr bwMode="auto">
          <a:xfrm>
            <a:off x="4133850" y="4056825"/>
            <a:ext cx="106838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T</a:t>
            </a:r>
            <a:r>
              <a:rPr lang="en-US" altLang="en-US" i="1" baseline="-25000" dirty="0"/>
              <a:t>OFFERED</a:t>
            </a:r>
          </a:p>
        </p:txBody>
      </p:sp>
      <p:sp>
        <p:nvSpPr>
          <p:cNvPr id="12" name="Text Box 91"/>
          <p:cNvSpPr txBox="1">
            <a:spLocks noChangeArrowheads="1"/>
          </p:cNvSpPr>
          <p:nvPr/>
        </p:nvSpPr>
        <p:spPr bwMode="auto">
          <a:xfrm>
            <a:off x="5572125" y="4055237"/>
            <a:ext cx="9588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T</a:t>
            </a:r>
            <a:r>
              <a:rPr lang="en-US" altLang="en-US" i="1" baseline="-25000" dirty="0"/>
              <a:t>TAKEN</a:t>
            </a:r>
          </a:p>
        </p:txBody>
      </p:sp>
      <p:sp>
        <p:nvSpPr>
          <p:cNvPr id="13" name="Line 97"/>
          <p:cNvSpPr>
            <a:spLocks noChangeShapeType="1"/>
          </p:cNvSpPr>
          <p:nvPr/>
        </p:nvSpPr>
        <p:spPr bwMode="auto">
          <a:xfrm>
            <a:off x="4670425" y="4206050"/>
            <a:ext cx="962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" name="Line 101"/>
          <p:cNvSpPr>
            <a:spLocks noChangeShapeType="1"/>
          </p:cNvSpPr>
          <p:nvPr/>
        </p:nvSpPr>
        <p:spPr bwMode="auto">
          <a:xfrm>
            <a:off x="6194425" y="4202875"/>
            <a:ext cx="11636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5" name="Text Box 94"/>
          <p:cNvSpPr txBox="1">
            <a:spLocks noChangeArrowheads="1"/>
          </p:cNvSpPr>
          <p:nvPr/>
        </p:nvSpPr>
        <p:spPr bwMode="auto">
          <a:xfrm>
            <a:off x="4943475" y="5326825"/>
            <a:ext cx="3683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C</a:t>
            </a:r>
            <a:endParaRPr lang="en-US" altLang="en-US" i="1" baseline="-25000" dirty="0"/>
          </a:p>
        </p:txBody>
      </p:sp>
      <p:sp>
        <p:nvSpPr>
          <p:cNvPr id="16" name="Line 97"/>
          <p:cNvSpPr>
            <a:spLocks noChangeShapeType="1"/>
          </p:cNvSpPr>
          <p:nvPr/>
        </p:nvSpPr>
        <p:spPr bwMode="auto">
          <a:xfrm flipV="1">
            <a:off x="5202238" y="4353687"/>
            <a:ext cx="481012" cy="9985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7" name="Line 97"/>
          <p:cNvSpPr>
            <a:spLocks noChangeShapeType="1"/>
          </p:cNvSpPr>
          <p:nvPr/>
        </p:nvSpPr>
        <p:spPr bwMode="auto">
          <a:xfrm flipV="1">
            <a:off x="5292725" y="4404487"/>
            <a:ext cx="2065338" cy="10525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" name="TextBox 3"/>
          <p:cNvSpPr txBox="1">
            <a:spLocks noChangeArrowheads="1"/>
          </p:cNvSpPr>
          <p:nvPr/>
        </p:nvSpPr>
        <p:spPr bwMode="auto">
          <a:xfrm>
            <a:off x="4473575" y="5631625"/>
            <a:ext cx="1390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/>
              <a:t>Confounder</a:t>
            </a:r>
          </a:p>
        </p:txBody>
      </p:sp>
      <p:sp>
        <p:nvSpPr>
          <p:cNvPr id="19" name="TextBox 24"/>
          <p:cNvSpPr txBox="1">
            <a:spLocks noChangeArrowheads="1"/>
          </p:cNvSpPr>
          <p:nvPr/>
        </p:nvSpPr>
        <p:spPr bwMode="auto">
          <a:xfrm>
            <a:off x="1488023" y="1626362"/>
            <a:ext cx="100540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dirty="0"/>
          </a:p>
          <a:p>
            <a:pPr algn="ctr" eaLnBrk="1" hangingPunct="1"/>
            <a:r>
              <a:rPr lang="en-US" altLang="en-US" dirty="0"/>
              <a:t>Modifier</a:t>
            </a:r>
          </a:p>
        </p:txBody>
      </p:sp>
      <p:sp>
        <p:nvSpPr>
          <p:cNvPr id="20" name="TextBox 25"/>
          <p:cNvSpPr txBox="1">
            <a:spLocks noChangeArrowheads="1"/>
          </p:cNvSpPr>
          <p:nvPr/>
        </p:nvSpPr>
        <p:spPr bwMode="auto">
          <a:xfrm>
            <a:off x="1501775" y="5620512"/>
            <a:ext cx="1004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/>
              <a:t>Modifier</a:t>
            </a:r>
          </a:p>
        </p:txBody>
      </p:sp>
    </p:spTree>
    <p:extLst>
      <p:ext uri="{BB962C8B-B14F-4D97-AF65-F5344CB8AC3E}">
        <p14:creationId xmlns:p14="http://schemas.microsoft.com/office/powerpoint/2010/main" val="99864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/>
      <p:bldP spid="8" grpId="0" animBg="1"/>
      <p:bldP spid="9" grpId="0"/>
      <p:bldP spid="10" grpId="0"/>
      <p:bldP spid="15" grpId="0"/>
      <p:bldP spid="16" grpId="0" animBg="1"/>
      <p:bldP spid="17" grpId="0" animBg="1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 an elaborated diagram*</a:t>
            </a:r>
            <a:endParaRPr lang="en-US" dirty="0"/>
          </a:p>
        </p:txBody>
      </p:sp>
      <p:sp>
        <p:nvSpPr>
          <p:cNvPr id="3" name="Line 86"/>
          <p:cNvSpPr>
            <a:spLocks noChangeShapeType="1"/>
          </p:cNvSpPr>
          <p:nvPr/>
        </p:nvSpPr>
        <p:spPr bwMode="auto">
          <a:xfrm>
            <a:off x="1631950" y="4917509"/>
            <a:ext cx="2155825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" name="Text Box 88"/>
          <p:cNvSpPr txBox="1">
            <a:spLocks noChangeArrowheads="1"/>
          </p:cNvSpPr>
          <p:nvPr/>
        </p:nvSpPr>
        <p:spPr bwMode="auto">
          <a:xfrm>
            <a:off x="3838575" y="4801621"/>
            <a:ext cx="109696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T</a:t>
            </a:r>
            <a:r>
              <a:rPr lang="en-US" altLang="en-US" i="1" baseline="-25000" dirty="0"/>
              <a:t>OFFERED</a:t>
            </a:r>
          </a:p>
        </p:txBody>
      </p:sp>
      <p:sp>
        <p:nvSpPr>
          <p:cNvPr id="5" name="Text Box 92"/>
          <p:cNvSpPr txBox="1">
            <a:spLocks noChangeArrowheads="1"/>
          </p:cNvSpPr>
          <p:nvPr/>
        </p:nvSpPr>
        <p:spPr bwMode="auto">
          <a:xfrm>
            <a:off x="7210425" y="4747646"/>
            <a:ext cx="4413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D</a:t>
            </a:r>
            <a:endParaRPr lang="en-US" altLang="en-US" sz="2000" i="1" dirty="0">
              <a:latin typeface="Times New Roman" pitchFamily="18" charset="0"/>
            </a:endParaRPr>
          </a:p>
        </p:txBody>
      </p:sp>
      <p:sp>
        <p:nvSpPr>
          <p:cNvPr id="6" name="Text Box 94"/>
          <p:cNvSpPr txBox="1">
            <a:spLocks noChangeArrowheads="1"/>
          </p:cNvSpPr>
          <p:nvPr/>
        </p:nvSpPr>
        <p:spPr bwMode="auto">
          <a:xfrm>
            <a:off x="5440363" y="3210946"/>
            <a:ext cx="3683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E</a:t>
            </a:r>
            <a:endParaRPr lang="en-US" altLang="en-US" i="1" baseline="-25000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638300" y="4917509"/>
            <a:ext cx="298450" cy="100012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1638300" y="4827021"/>
            <a:ext cx="298450" cy="90488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ine 103"/>
          <p:cNvSpPr>
            <a:spLocks noChangeShapeType="1"/>
          </p:cNvSpPr>
          <p:nvPr/>
        </p:nvSpPr>
        <p:spPr bwMode="auto">
          <a:xfrm>
            <a:off x="5699125" y="3510984"/>
            <a:ext cx="1516063" cy="1316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" name="Text Box 87"/>
          <p:cNvSpPr txBox="1">
            <a:spLocks noChangeArrowheads="1"/>
          </p:cNvSpPr>
          <p:nvPr/>
        </p:nvSpPr>
        <p:spPr bwMode="auto">
          <a:xfrm>
            <a:off x="1143000" y="4714309"/>
            <a:ext cx="49688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 dirty="0">
                <a:latin typeface="French Script MT" pitchFamily="66" charset="0"/>
              </a:rPr>
              <a:t>R</a:t>
            </a:r>
            <a:endParaRPr lang="en-US" altLang="en-US" sz="2400" b="1" baseline="-25000" dirty="0">
              <a:latin typeface="French Script MT" pitchFamily="66" charset="0"/>
            </a:endParaRPr>
          </a:p>
        </p:txBody>
      </p:sp>
      <p:sp>
        <p:nvSpPr>
          <p:cNvPr id="11" name="Text Box 94"/>
          <p:cNvSpPr txBox="1">
            <a:spLocks noChangeArrowheads="1"/>
          </p:cNvSpPr>
          <p:nvPr/>
        </p:nvSpPr>
        <p:spPr bwMode="auto">
          <a:xfrm>
            <a:off x="3921125" y="1939359"/>
            <a:ext cx="3683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B</a:t>
            </a:r>
            <a:endParaRPr lang="en-US" altLang="en-US" i="1" baseline="-25000" dirty="0"/>
          </a:p>
        </p:txBody>
      </p:sp>
      <p:sp>
        <p:nvSpPr>
          <p:cNvPr id="12" name="Line 97"/>
          <p:cNvSpPr>
            <a:spLocks noChangeShapeType="1"/>
          </p:cNvSpPr>
          <p:nvPr/>
        </p:nvSpPr>
        <p:spPr bwMode="auto">
          <a:xfrm>
            <a:off x="4230688" y="2221934"/>
            <a:ext cx="1211262" cy="10366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3" name="Line 97"/>
          <p:cNvSpPr>
            <a:spLocks noChangeShapeType="1"/>
          </p:cNvSpPr>
          <p:nvPr/>
        </p:nvSpPr>
        <p:spPr bwMode="auto">
          <a:xfrm flipV="1">
            <a:off x="4105275" y="3499871"/>
            <a:ext cx="1373188" cy="1301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" name="TextBox 17"/>
          <p:cNvSpPr txBox="1">
            <a:spLocks noChangeArrowheads="1"/>
          </p:cNvSpPr>
          <p:nvPr/>
        </p:nvSpPr>
        <p:spPr bwMode="auto">
          <a:xfrm rot="18507883">
            <a:off x="4603751" y="3801496"/>
            <a:ext cx="2984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600" i="1" dirty="0"/>
              <a:t>b</a:t>
            </a:r>
            <a:endParaRPr lang="en-US" altLang="en-US" sz="1600" i="1" baseline="30000" dirty="0"/>
          </a:p>
        </p:txBody>
      </p:sp>
      <p:sp>
        <p:nvSpPr>
          <p:cNvPr id="15" name="TextBox 17"/>
          <p:cNvSpPr txBox="1">
            <a:spLocks noChangeArrowheads="1"/>
          </p:cNvSpPr>
          <p:nvPr/>
        </p:nvSpPr>
        <p:spPr bwMode="auto">
          <a:xfrm rot="2547653">
            <a:off x="6026150" y="3806259"/>
            <a:ext cx="9096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i="1" dirty="0" smtClean="0"/>
              <a:t>t (</a:t>
            </a:r>
            <a:r>
              <a:rPr lang="en-US" sz="1400" i="1" cap="small" dirty="0" smtClean="0"/>
              <a:t>taken</a:t>
            </a:r>
            <a:r>
              <a:rPr lang="en-US" sz="1600" i="1" dirty="0" smtClean="0"/>
              <a:t>)</a:t>
            </a:r>
            <a:endParaRPr lang="en-US" sz="1600" i="1" baseline="30000" dirty="0" smtClean="0"/>
          </a:p>
        </p:txBody>
      </p:sp>
      <p:sp>
        <p:nvSpPr>
          <p:cNvPr id="16" name="TextBox 17"/>
          <p:cNvSpPr txBox="1">
            <a:spLocks noChangeArrowheads="1"/>
          </p:cNvSpPr>
          <p:nvPr/>
        </p:nvSpPr>
        <p:spPr bwMode="auto">
          <a:xfrm rot="2356466">
            <a:off x="4371975" y="2434659"/>
            <a:ext cx="11271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i="1" dirty="0" smtClean="0"/>
              <a:t>t (</a:t>
            </a:r>
            <a:r>
              <a:rPr lang="en-US" sz="1400" i="1" cap="small" dirty="0" smtClean="0"/>
              <a:t>offered</a:t>
            </a:r>
            <a:r>
              <a:rPr lang="en-US" sz="1600" i="1" dirty="0" smtClean="0"/>
              <a:t>)</a:t>
            </a:r>
            <a:endParaRPr lang="en-US" sz="1600" i="1" baseline="30000" dirty="0" smtClean="0"/>
          </a:p>
        </p:txBody>
      </p:sp>
      <p:sp>
        <p:nvSpPr>
          <p:cNvPr id="17" name="TextBox 17"/>
          <p:cNvSpPr txBox="1">
            <a:spLocks noChangeArrowheads="1"/>
          </p:cNvSpPr>
          <p:nvPr/>
        </p:nvSpPr>
        <p:spPr bwMode="auto">
          <a:xfrm rot="21417562">
            <a:off x="5561013" y="5655696"/>
            <a:ext cx="2984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600" i="1" dirty="0"/>
              <a:t>b</a:t>
            </a:r>
            <a:endParaRPr lang="en-US" altLang="en-US" sz="1600" i="1" baseline="30000" dirty="0"/>
          </a:p>
        </p:txBody>
      </p:sp>
      <p:sp>
        <p:nvSpPr>
          <p:cNvPr id="18" name="Freeform 6"/>
          <p:cNvSpPr>
            <a:spLocks/>
          </p:cNvSpPr>
          <p:nvPr/>
        </p:nvSpPr>
        <p:spPr bwMode="auto">
          <a:xfrm>
            <a:off x="3981450" y="5141346"/>
            <a:ext cx="3292475" cy="822325"/>
          </a:xfrm>
          <a:custGeom>
            <a:avLst/>
            <a:gdLst>
              <a:gd name="T0" fmla="*/ 0 w 3293706"/>
              <a:gd name="T1" fmla="*/ 0 h 1884783"/>
              <a:gd name="T2" fmla="*/ 1719994 w 3293706"/>
              <a:gd name="T3" fmla="*/ 155802 h 1884783"/>
              <a:gd name="T4" fmla="*/ 3264289 w 3293706"/>
              <a:gd name="T5" fmla="*/ 0 h 188478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293706" h="1884783">
                <a:moveTo>
                  <a:pt x="0" y="0"/>
                </a:moveTo>
                <a:cubicBezTo>
                  <a:pt x="593271" y="942391"/>
                  <a:pt x="1186543" y="1884783"/>
                  <a:pt x="1735494" y="1884783"/>
                </a:cubicBezTo>
                <a:cubicBezTo>
                  <a:pt x="2284445" y="1884783"/>
                  <a:pt x="2789075" y="942391"/>
                  <a:pt x="3293706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" name="Text Box 91"/>
          <p:cNvSpPr txBox="1">
            <a:spLocks noChangeArrowheads="1"/>
          </p:cNvSpPr>
          <p:nvPr/>
        </p:nvSpPr>
        <p:spPr bwMode="auto">
          <a:xfrm>
            <a:off x="5376863" y="4796859"/>
            <a:ext cx="9588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T</a:t>
            </a:r>
            <a:r>
              <a:rPr lang="en-US" altLang="en-US" i="1" baseline="-25000" dirty="0"/>
              <a:t>TAKEN</a:t>
            </a:r>
          </a:p>
        </p:txBody>
      </p:sp>
      <p:sp>
        <p:nvSpPr>
          <p:cNvPr id="20" name="Line 97"/>
          <p:cNvSpPr>
            <a:spLocks noChangeShapeType="1"/>
          </p:cNvSpPr>
          <p:nvPr/>
        </p:nvSpPr>
        <p:spPr bwMode="auto">
          <a:xfrm>
            <a:off x="4375150" y="4936559"/>
            <a:ext cx="1065213" cy="7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1" name="Line 101"/>
          <p:cNvSpPr>
            <a:spLocks noChangeShapeType="1"/>
          </p:cNvSpPr>
          <p:nvPr/>
        </p:nvSpPr>
        <p:spPr bwMode="auto">
          <a:xfrm>
            <a:off x="5899150" y="4933384"/>
            <a:ext cx="1311275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2" name="TextBox 17"/>
          <p:cNvSpPr txBox="1">
            <a:spLocks noChangeArrowheads="1"/>
          </p:cNvSpPr>
          <p:nvPr/>
        </p:nvSpPr>
        <p:spPr bwMode="auto">
          <a:xfrm>
            <a:off x="6276975" y="4623821"/>
            <a:ext cx="2984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600" i="1" dirty="0"/>
              <a:t>e</a:t>
            </a:r>
            <a:endParaRPr lang="en-US" altLang="en-US" sz="1600" i="1" baseline="30000" dirty="0"/>
          </a:p>
        </p:txBody>
      </p:sp>
      <p:sp>
        <p:nvSpPr>
          <p:cNvPr id="23" name="TextBox 22"/>
          <p:cNvSpPr txBox="1"/>
          <p:nvPr/>
        </p:nvSpPr>
        <p:spPr>
          <a:xfrm>
            <a:off x="2358012" y="1906590"/>
            <a:ext cx="168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Blinding status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 rot="19174786">
            <a:off x="5528726" y="2640192"/>
            <a:ext cx="1373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Expectation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28600" y="4020312"/>
            <a:ext cx="23311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possible causes of </a:t>
            </a:r>
          </a:p>
          <a:p>
            <a:r>
              <a:rPr lang="en-US" dirty="0" smtClean="0"/>
              <a:t>the offered treatment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51217" y="5925312"/>
            <a:ext cx="3821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*Note theories of effect modification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76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/>
      <p:bldP spid="11" grpId="0"/>
      <p:bldP spid="12" grpId="0" animBg="1"/>
      <p:bldP spid="14" grpId="0"/>
      <p:bldP spid="16" grpId="0"/>
      <p:bldP spid="17" grpId="0"/>
      <p:bldP spid="23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8305800" cy="55168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 successful double-blinded randomized trial</a:t>
            </a:r>
            <a:endParaRPr lang="en-US" sz="3200" dirty="0"/>
          </a:p>
        </p:txBody>
      </p:sp>
      <p:sp>
        <p:nvSpPr>
          <p:cNvPr id="3" name="Text Box 88"/>
          <p:cNvSpPr txBox="1">
            <a:spLocks noChangeArrowheads="1"/>
          </p:cNvSpPr>
          <p:nvPr/>
        </p:nvSpPr>
        <p:spPr bwMode="auto">
          <a:xfrm>
            <a:off x="3959225" y="5046663"/>
            <a:ext cx="11398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T</a:t>
            </a:r>
            <a:r>
              <a:rPr lang="en-US" altLang="en-US" i="1" baseline="-25000" dirty="0"/>
              <a:t>OFFERED</a:t>
            </a:r>
          </a:p>
        </p:txBody>
      </p:sp>
      <p:sp>
        <p:nvSpPr>
          <p:cNvPr id="4" name="Text Box 92"/>
          <p:cNvSpPr txBox="1">
            <a:spLocks noChangeArrowheads="1"/>
          </p:cNvSpPr>
          <p:nvPr/>
        </p:nvSpPr>
        <p:spPr bwMode="auto">
          <a:xfrm>
            <a:off x="7331075" y="4992688"/>
            <a:ext cx="3651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D</a:t>
            </a:r>
            <a:endParaRPr lang="en-US" altLang="en-US" sz="2000" i="1" dirty="0">
              <a:latin typeface="Times New Roman" pitchFamily="18" charset="0"/>
            </a:endParaRPr>
          </a:p>
        </p:txBody>
      </p:sp>
      <p:sp>
        <p:nvSpPr>
          <p:cNvPr id="5" name="Text Box 94"/>
          <p:cNvSpPr txBox="1">
            <a:spLocks noChangeArrowheads="1"/>
          </p:cNvSpPr>
          <p:nvPr/>
        </p:nvSpPr>
        <p:spPr bwMode="auto">
          <a:xfrm>
            <a:off x="5549900" y="3476625"/>
            <a:ext cx="3683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E</a:t>
            </a:r>
            <a:endParaRPr lang="en-US" altLang="en-US" i="1" baseline="-25000" dirty="0"/>
          </a:p>
        </p:txBody>
      </p:sp>
      <p:sp>
        <p:nvSpPr>
          <p:cNvPr id="6" name="Line 103"/>
          <p:cNvSpPr>
            <a:spLocks noChangeShapeType="1"/>
          </p:cNvSpPr>
          <p:nvPr/>
        </p:nvSpPr>
        <p:spPr bwMode="auto">
          <a:xfrm>
            <a:off x="5819775" y="3756025"/>
            <a:ext cx="1516063" cy="1316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" name="Text Box 87"/>
          <p:cNvSpPr txBox="1">
            <a:spLocks noChangeArrowheads="1"/>
          </p:cNvSpPr>
          <p:nvPr/>
        </p:nvSpPr>
        <p:spPr bwMode="auto">
          <a:xfrm>
            <a:off x="1219200" y="4959350"/>
            <a:ext cx="496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 dirty="0">
                <a:latin typeface="French Script MT" pitchFamily="66" charset="0"/>
              </a:rPr>
              <a:t>R</a:t>
            </a:r>
            <a:endParaRPr lang="en-US" altLang="en-US" sz="2400" b="1" baseline="-25000" dirty="0">
              <a:latin typeface="French Script MT" pitchFamily="66" charset="0"/>
            </a:endParaRPr>
          </a:p>
        </p:txBody>
      </p:sp>
      <p:sp>
        <p:nvSpPr>
          <p:cNvPr id="8" name="Text Box 94"/>
          <p:cNvSpPr txBox="1">
            <a:spLocks noChangeArrowheads="1"/>
          </p:cNvSpPr>
          <p:nvPr/>
        </p:nvSpPr>
        <p:spPr bwMode="auto">
          <a:xfrm>
            <a:off x="4037013" y="2108200"/>
            <a:ext cx="37306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B</a:t>
            </a:r>
            <a:endParaRPr lang="en-US" altLang="en-US" i="1" baseline="-25000" dirty="0"/>
          </a:p>
        </p:txBody>
      </p:sp>
      <p:sp>
        <p:nvSpPr>
          <p:cNvPr id="9" name="Line 97"/>
          <p:cNvSpPr>
            <a:spLocks noChangeShapeType="1"/>
          </p:cNvSpPr>
          <p:nvPr/>
        </p:nvSpPr>
        <p:spPr bwMode="auto">
          <a:xfrm>
            <a:off x="4416425" y="2532063"/>
            <a:ext cx="1211263" cy="1035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" name="Line 97"/>
          <p:cNvSpPr>
            <a:spLocks noChangeShapeType="1"/>
          </p:cNvSpPr>
          <p:nvPr/>
        </p:nvSpPr>
        <p:spPr bwMode="auto">
          <a:xfrm flipV="1">
            <a:off x="4225925" y="3744913"/>
            <a:ext cx="1373188" cy="1301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" name="TextBox 17"/>
          <p:cNvSpPr txBox="1">
            <a:spLocks noChangeArrowheads="1"/>
          </p:cNvSpPr>
          <p:nvPr/>
        </p:nvSpPr>
        <p:spPr bwMode="auto">
          <a:xfrm rot="2547653">
            <a:off x="6146800" y="4051300"/>
            <a:ext cx="9096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i="1" dirty="0" smtClean="0"/>
              <a:t>t (</a:t>
            </a:r>
            <a:r>
              <a:rPr lang="en-US" sz="1400" i="1" cap="small" dirty="0" smtClean="0"/>
              <a:t>taken</a:t>
            </a:r>
            <a:r>
              <a:rPr lang="en-US" sz="1600" i="1" dirty="0" smtClean="0"/>
              <a:t>)</a:t>
            </a:r>
            <a:endParaRPr lang="en-US" sz="1600" i="1" baseline="30000" dirty="0" smtClean="0"/>
          </a:p>
        </p:txBody>
      </p:sp>
      <p:sp>
        <p:nvSpPr>
          <p:cNvPr id="12" name="TextBox 17"/>
          <p:cNvSpPr txBox="1">
            <a:spLocks noChangeArrowheads="1"/>
          </p:cNvSpPr>
          <p:nvPr/>
        </p:nvSpPr>
        <p:spPr bwMode="auto">
          <a:xfrm rot="2356466">
            <a:off x="4621213" y="2830513"/>
            <a:ext cx="11271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i="1" dirty="0" smtClean="0"/>
              <a:t>t (</a:t>
            </a:r>
            <a:r>
              <a:rPr lang="en-US" sz="1400" i="1" cap="small" dirty="0" smtClean="0"/>
              <a:t>offered</a:t>
            </a:r>
            <a:r>
              <a:rPr lang="en-US" sz="1600" i="1" dirty="0" smtClean="0"/>
              <a:t>)</a:t>
            </a:r>
            <a:endParaRPr lang="en-US" sz="1600" i="1" baseline="30000" dirty="0" smtClean="0"/>
          </a:p>
        </p:txBody>
      </p:sp>
      <p:sp>
        <p:nvSpPr>
          <p:cNvPr id="13" name="Text Box 94"/>
          <p:cNvSpPr txBox="1">
            <a:spLocks noChangeArrowheads="1"/>
          </p:cNvSpPr>
          <p:nvPr/>
        </p:nvSpPr>
        <p:spPr bwMode="auto">
          <a:xfrm rot="18996839">
            <a:off x="3763963" y="4081463"/>
            <a:ext cx="20828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B</a:t>
            </a:r>
            <a:r>
              <a:rPr lang="en-US" altLang="en-US" sz="1400" dirty="0"/>
              <a:t>=</a:t>
            </a:r>
            <a:r>
              <a:rPr lang="en-US" altLang="en-US" sz="1400" i="1" dirty="0"/>
              <a:t>blinded</a:t>
            </a:r>
            <a:r>
              <a:rPr lang="en-US" altLang="en-US" sz="1400" dirty="0"/>
              <a:t>: null effect</a:t>
            </a:r>
            <a:endParaRPr lang="en-US" altLang="en-US" sz="1400" i="1" baseline="-25000" dirty="0"/>
          </a:p>
        </p:txBody>
      </p:sp>
      <p:sp>
        <p:nvSpPr>
          <p:cNvPr id="14" name="Text Box 94"/>
          <p:cNvSpPr txBox="1">
            <a:spLocks noChangeArrowheads="1"/>
          </p:cNvSpPr>
          <p:nvPr/>
        </p:nvSpPr>
        <p:spPr bwMode="auto">
          <a:xfrm>
            <a:off x="4953000" y="5675313"/>
            <a:ext cx="20193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B</a:t>
            </a:r>
            <a:r>
              <a:rPr lang="en-US" altLang="en-US" sz="1400" dirty="0"/>
              <a:t>=</a:t>
            </a:r>
            <a:r>
              <a:rPr lang="en-US" altLang="en-US" sz="1400" i="1" dirty="0"/>
              <a:t>blinded</a:t>
            </a:r>
            <a:r>
              <a:rPr lang="en-US" altLang="en-US" sz="1400" dirty="0"/>
              <a:t>: null effect</a:t>
            </a:r>
            <a:endParaRPr lang="en-US" altLang="en-US" sz="1400" i="1" baseline="-25000" dirty="0"/>
          </a:p>
        </p:txBody>
      </p:sp>
      <p:sp>
        <p:nvSpPr>
          <p:cNvPr id="15" name="Rectangle 14"/>
          <p:cNvSpPr/>
          <p:nvPr/>
        </p:nvSpPr>
        <p:spPr>
          <a:xfrm>
            <a:off x="4025900" y="2051050"/>
            <a:ext cx="373063" cy="45243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 dirty="0"/>
          </a:p>
        </p:txBody>
      </p:sp>
      <p:sp>
        <p:nvSpPr>
          <p:cNvPr id="16" name="Rectangle 15"/>
          <p:cNvSpPr/>
          <p:nvPr/>
        </p:nvSpPr>
        <p:spPr>
          <a:xfrm>
            <a:off x="1247775" y="4960938"/>
            <a:ext cx="373063" cy="45243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895600" y="5035550"/>
            <a:ext cx="0" cy="2476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957513" y="5037138"/>
            <a:ext cx="0" cy="2476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4522788" y="2635250"/>
            <a:ext cx="169862" cy="1857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4478338" y="2582863"/>
            <a:ext cx="169862" cy="185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2849563" y="3476625"/>
            <a:ext cx="169862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2878138" y="3432175"/>
            <a:ext cx="169862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61"/>
          <p:cNvGrpSpPr>
            <a:grpSpLocks/>
          </p:cNvGrpSpPr>
          <p:nvPr/>
        </p:nvGrpSpPr>
        <p:grpSpPr bwMode="auto">
          <a:xfrm rot="400789">
            <a:off x="1544638" y="1898650"/>
            <a:ext cx="1246187" cy="3522663"/>
            <a:chOff x="1281015" y="1066718"/>
            <a:chExt cx="1245705" cy="3522834"/>
          </a:xfrm>
        </p:grpSpPr>
        <p:sp>
          <p:nvSpPr>
            <p:cNvPr id="24" name="Line 86"/>
            <p:cNvSpPr>
              <a:spLocks noChangeShapeType="1"/>
            </p:cNvSpPr>
            <p:nvPr/>
          </p:nvSpPr>
          <p:spPr bwMode="auto">
            <a:xfrm rot="18763084" flipV="1">
              <a:off x="712427" y="2775258"/>
              <a:ext cx="3522834" cy="1057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cxnSp>
          <p:nvCxnSpPr>
            <p:cNvPr id="25" name="Straight Connector 24"/>
            <p:cNvCxnSpPr/>
            <p:nvPr/>
          </p:nvCxnSpPr>
          <p:spPr bwMode="auto">
            <a:xfrm flipH="1">
              <a:off x="1422438" y="3884205"/>
              <a:ext cx="128538" cy="287351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 bwMode="auto">
            <a:xfrm flipH="1">
              <a:off x="1280895" y="3882573"/>
              <a:ext cx="268184" cy="15717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Line 86"/>
          <p:cNvSpPr>
            <a:spLocks noChangeShapeType="1"/>
          </p:cNvSpPr>
          <p:nvPr/>
        </p:nvSpPr>
        <p:spPr bwMode="auto">
          <a:xfrm>
            <a:off x="1752600" y="5162550"/>
            <a:ext cx="2155825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1758950" y="5162550"/>
            <a:ext cx="298450" cy="100013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1758950" y="5072063"/>
            <a:ext cx="298450" cy="90487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91"/>
          <p:cNvSpPr txBox="1">
            <a:spLocks noChangeArrowheads="1"/>
          </p:cNvSpPr>
          <p:nvPr/>
        </p:nvSpPr>
        <p:spPr bwMode="auto">
          <a:xfrm>
            <a:off x="5573713" y="5030788"/>
            <a:ext cx="9588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 dirty="0"/>
              <a:t>T</a:t>
            </a:r>
            <a:r>
              <a:rPr lang="en-US" altLang="en-US" i="1" baseline="-25000" dirty="0"/>
              <a:t>TAKEN</a:t>
            </a:r>
          </a:p>
        </p:txBody>
      </p:sp>
      <p:sp>
        <p:nvSpPr>
          <p:cNvPr id="31" name="Line 97"/>
          <p:cNvSpPr>
            <a:spLocks noChangeShapeType="1"/>
          </p:cNvSpPr>
          <p:nvPr/>
        </p:nvSpPr>
        <p:spPr bwMode="auto">
          <a:xfrm>
            <a:off x="4572000" y="5172075"/>
            <a:ext cx="1065213" cy="7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2" name="Line 101"/>
          <p:cNvSpPr>
            <a:spLocks noChangeShapeType="1"/>
          </p:cNvSpPr>
          <p:nvPr/>
        </p:nvSpPr>
        <p:spPr bwMode="auto">
          <a:xfrm>
            <a:off x="6096000" y="5168900"/>
            <a:ext cx="11636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3" name="TextBox 17"/>
          <p:cNvSpPr txBox="1">
            <a:spLocks noChangeArrowheads="1"/>
          </p:cNvSpPr>
          <p:nvPr/>
        </p:nvSpPr>
        <p:spPr bwMode="auto">
          <a:xfrm>
            <a:off x="6473825" y="4859338"/>
            <a:ext cx="298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600" i="1" dirty="0"/>
              <a:t>e</a:t>
            </a:r>
            <a:endParaRPr lang="en-US" altLang="en-US" sz="1600" i="1" baseline="30000" dirty="0"/>
          </a:p>
        </p:txBody>
      </p:sp>
      <p:sp>
        <p:nvSpPr>
          <p:cNvPr id="34" name="Freeform 6"/>
          <p:cNvSpPr>
            <a:spLocks/>
          </p:cNvSpPr>
          <p:nvPr/>
        </p:nvSpPr>
        <p:spPr bwMode="auto">
          <a:xfrm>
            <a:off x="4181475" y="5426075"/>
            <a:ext cx="3292475" cy="822325"/>
          </a:xfrm>
          <a:custGeom>
            <a:avLst/>
            <a:gdLst>
              <a:gd name="T0" fmla="*/ 0 w 3293706"/>
              <a:gd name="T1" fmla="*/ 0 h 1884783"/>
              <a:gd name="T2" fmla="*/ 1719994 w 3293706"/>
              <a:gd name="T3" fmla="*/ 155802 h 1884783"/>
              <a:gd name="T4" fmla="*/ 3264289 w 3293706"/>
              <a:gd name="T5" fmla="*/ 0 h 188478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293706" h="1884783">
                <a:moveTo>
                  <a:pt x="0" y="0"/>
                </a:moveTo>
                <a:cubicBezTo>
                  <a:pt x="593271" y="942391"/>
                  <a:pt x="1186543" y="1884783"/>
                  <a:pt x="1735494" y="1884783"/>
                </a:cubicBezTo>
                <a:cubicBezTo>
                  <a:pt x="2284445" y="1884783"/>
                  <a:pt x="2789075" y="942391"/>
                  <a:pt x="3293706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350027" y="2143539"/>
            <a:ext cx="9156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blinded</a:t>
            </a:r>
            <a:endParaRPr lang="en-US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64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Outline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+mj-lt"/>
              </a:rPr>
              <a:t>Principles of causal diagrams</a:t>
            </a:r>
          </a:p>
          <a:p>
            <a:r>
              <a:rPr lang="en-US" sz="3200" b="1" dirty="0" smtClean="0">
                <a:latin typeface="+mj-lt"/>
              </a:rPr>
              <a:t>What is “placebo”?</a:t>
            </a:r>
          </a:p>
          <a:p>
            <a:r>
              <a:rPr lang="en-US" sz="3200" dirty="0" smtClean="0">
                <a:latin typeface="+mj-lt"/>
              </a:rPr>
              <a:t>What is the “placebo effect”?</a:t>
            </a:r>
          </a:p>
          <a:p>
            <a:r>
              <a:rPr lang="en-US" sz="3200" dirty="0" smtClean="0">
                <a:latin typeface="+mj-lt"/>
              </a:rPr>
              <a:t>The expectation effect rather than the placebo effect</a:t>
            </a:r>
          </a:p>
          <a:p>
            <a:r>
              <a:rPr lang="en-US" sz="3200" dirty="0" smtClean="0">
                <a:latin typeface="+mj-lt"/>
              </a:rPr>
              <a:t>Previous study designs</a:t>
            </a:r>
          </a:p>
          <a:p>
            <a:r>
              <a:rPr lang="en-US" sz="3200" dirty="0" smtClean="0">
                <a:latin typeface="+mj-lt"/>
              </a:rPr>
              <a:t>Suggested study design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8748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What is “placebo”?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+mj-lt"/>
              </a:rPr>
              <a:t>Too many definitions to cover</a:t>
            </a:r>
          </a:p>
          <a:p>
            <a:r>
              <a:rPr lang="en-US" sz="3200" dirty="0" smtClean="0">
                <a:latin typeface="+mj-lt"/>
              </a:rPr>
              <a:t>All allude to “effect” or “lack of effect”</a:t>
            </a:r>
          </a:p>
          <a:p>
            <a:r>
              <a:rPr lang="en-US" sz="3200" dirty="0" smtClean="0">
                <a:latin typeface="+mj-lt"/>
              </a:rPr>
              <a:t>Yet, most cannot be encoded in a causal diagram</a:t>
            </a:r>
          </a:p>
          <a:p>
            <a:pPr marL="393192" lvl="1" indent="0">
              <a:buNone/>
            </a:pPr>
            <a:r>
              <a:rPr lang="en-US" sz="5400" b="1" dirty="0" smtClean="0">
                <a:latin typeface="+mj-lt"/>
              </a:rPr>
              <a:t>A VERY BAD SIGN!</a:t>
            </a:r>
          </a:p>
          <a:p>
            <a:endParaRPr lang="en-US" sz="32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1410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What is “placebo”?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>
                <a:latin typeface="+mj-lt"/>
              </a:rPr>
              <a:t>“A treatment that does not </a:t>
            </a:r>
            <a:r>
              <a:rPr lang="en-US" sz="3200" u="sng" dirty="0" smtClean="0">
                <a:latin typeface="+mj-lt"/>
              </a:rPr>
              <a:t>objectively</a:t>
            </a:r>
            <a:r>
              <a:rPr lang="en-US" sz="3200" dirty="0" smtClean="0">
                <a:latin typeface="+mj-lt"/>
              </a:rPr>
              <a:t> affect the outcome”</a:t>
            </a:r>
          </a:p>
          <a:p>
            <a:endParaRPr lang="en-US" sz="3200" dirty="0" smtClean="0">
              <a:latin typeface="+mj-lt"/>
            </a:endParaRPr>
          </a:p>
          <a:p>
            <a:pPr lvl="1"/>
            <a:r>
              <a:rPr lang="en-US" sz="3000" dirty="0" smtClean="0">
                <a:latin typeface="+mj-lt"/>
              </a:rPr>
              <a:t>A meaningless adverb</a:t>
            </a:r>
          </a:p>
          <a:p>
            <a:pPr lvl="1"/>
            <a:r>
              <a:rPr lang="en-US" sz="3000" dirty="0" smtClean="0">
                <a:latin typeface="+mj-lt"/>
              </a:rPr>
              <a:t>No such thing as “objectively affect”</a:t>
            </a:r>
          </a:p>
          <a:p>
            <a:pPr lvl="1"/>
            <a:r>
              <a:rPr lang="en-US" sz="3000" dirty="0" smtClean="0">
                <a:latin typeface="+mj-lt"/>
              </a:rPr>
              <a:t>No such thing as “subjectively affect”</a:t>
            </a:r>
          </a:p>
          <a:p>
            <a:pPr lvl="1"/>
            <a:r>
              <a:rPr lang="en-US" sz="3000" dirty="0" smtClean="0">
                <a:latin typeface="+mj-lt"/>
              </a:rPr>
              <a:t>Can’t depict in a diagram</a:t>
            </a:r>
          </a:p>
          <a:p>
            <a:pPr lvl="1"/>
            <a:r>
              <a:rPr lang="en-US" sz="3000" dirty="0" smtClean="0">
                <a:latin typeface="+mj-lt"/>
              </a:rPr>
              <a:t>Not rigorous enough for science</a:t>
            </a:r>
          </a:p>
        </p:txBody>
      </p:sp>
    </p:spTree>
    <p:extLst>
      <p:ext uri="{BB962C8B-B14F-4D97-AF65-F5344CB8AC3E}">
        <p14:creationId xmlns:p14="http://schemas.microsoft.com/office/powerpoint/2010/main" val="45105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247</TotalTime>
  <Words>1089</Words>
  <Application>Microsoft Office PowerPoint</Application>
  <PresentationFormat>On-screen Show (4:3)</PresentationFormat>
  <Paragraphs>297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Flow</vt:lpstr>
      <vt:lpstr>Causal diagrams, the placebo effect, and the expectation effect</vt:lpstr>
      <vt:lpstr>Outline</vt:lpstr>
      <vt:lpstr>Principles of causal diagrams</vt:lpstr>
      <vt:lpstr>Example</vt:lpstr>
      <vt:lpstr>Example: an elaborated diagram*</vt:lpstr>
      <vt:lpstr>A successful double-blinded randomized trial</vt:lpstr>
      <vt:lpstr>Outline</vt:lpstr>
      <vt:lpstr>What is “placebo”?</vt:lpstr>
      <vt:lpstr>What is “placebo”?</vt:lpstr>
      <vt:lpstr>What is “placebo”?</vt:lpstr>
      <vt:lpstr>What is “placebo”?</vt:lpstr>
      <vt:lpstr>Placebo: a possible definition</vt:lpstr>
      <vt:lpstr>t0 below (a value of TTAKEN) is “placebo”</vt:lpstr>
      <vt:lpstr>So, what is the desired definition of placebo?</vt:lpstr>
      <vt:lpstr>Outline</vt:lpstr>
      <vt:lpstr>The placebo effect</vt:lpstr>
      <vt:lpstr>Group 1:  Some effect of a treatment variable on some value of the outcome variable</vt:lpstr>
      <vt:lpstr>Group 2:  Some effect of the expectation variable on some value of the outcome variable</vt:lpstr>
      <vt:lpstr>Outline</vt:lpstr>
      <vt:lpstr>The expectation effect</vt:lpstr>
      <vt:lpstr>The expectation effect</vt:lpstr>
      <vt:lpstr>Expectation: two kinds of questions</vt:lpstr>
      <vt:lpstr>Outline</vt:lpstr>
      <vt:lpstr>Previous study designs</vt:lpstr>
      <vt:lpstr>Previous study designs</vt:lpstr>
      <vt:lpstr>What’s the problem?</vt:lpstr>
      <vt:lpstr>Outline</vt:lpstr>
      <vt:lpstr>Measure expectation!</vt:lpstr>
      <vt:lpstr>What is “expectation”?</vt:lpstr>
      <vt:lpstr>Conclusions (1)</vt:lpstr>
      <vt:lpstr>Conclusions (2)</vt:lpstr>
      <vt:lpstr>PowerPoint Presentation</vt:lpstr>
    </vt:vector>
  </TitlesOfParts>
  <Company>The University of Arizona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Causal diagrams, the placebo effect, and the expectation effect</dc:title>
  <dc:creator>College of Public Health</dc:creator>
  <cp:lastModifiedBy>College of Public Health</cp:lastModifiedBy>
  <cp:revision>118</cp:revision>
  <dcterms:created xsi:type="dcterms:W3CDTF">2013-12-02T16:41:34Z</dcterms:created>
  <dcterms:modified xsi:type="dcterms:W3CDTF">2013-12-04T20:17:43Z</dcterms:modified>
</cp:coreProperties>
</file>